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26"/>
  </p:notesMasterIdLst>
  <p:sldIdLst>
    <p:sldId id="257" r:id="rId5"/>
    <p:sldId id="269" r:id="rId6"/>
    <p:sldId id="285" r:id="rId7"/>
    <p:sldId id="286" r:id="rId8"/>
    <p:sldId id="289" r:id="rId9"/>
    <p:sldId id="290" r:id="rId10"/>
    <p:sldId id="291" r:id="rId11"/>
    <p:sldId id="292" r:id="rId12"/>
    <p:sldId id="293" r:id="rId13"/>
    <p:sldId id="294" r:id="rId14"/>
    <p:sldId id="295" r:id="rId15"/>
    <p:sldId id="296" r:id="rId16"/>
    <p:sldId id="297" r:id="rId17"/>
    <p:sldId id="298" r:id="rId18"/>
    <p:sldId id="299" r:id="rId19"/>
    <p:sldId id="301" r:id="rId20"/>
    <p:sldId id="302" r:id="rId21"/>
    <p:sldId id="303" r:id="rId22"/>
    <p:sldId id="304" r:id="rId23"/>
    <p:sldId id="305" r:id="rId24"/>
    <p:sldId id="306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2" autoAdjust="0"/>
    <p:restoredTop sz="97420" autoAdjust="0"/>
  </p:normalViewPr>
  <p:slideViewPr>
    <p:cSldViewPr snapToGrid="0">
      <p:cViewPr varScale="1">
        <p:scale>
          <a:sx n="81" d="100"/>
          <a:sy n="81" d="100"/>
        </p:scale>
        <p:origin x="64" y="17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FB553B6-5F41-4A06-ADC8-9A4405F8A4A4}" type="doc">
      <dgm:prSet loTypeId="urn:microsoft.com/office/officeart/2008/layout/LinedLis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0ADA7BF4-55F8-4B8E-9E3E-18A1EBB57F6E}">
      <dgm:prSet/>
      <dgm:spPr/>
      <dgm:t>
        <a:bodyPr/>
        <a:lstStyle/>
        <a:p>
          <a:r>
            <a:rPr lang="es-ES"/>
            <a:t>Creada l’any 2016</a:t>
          </a:r>
          <a:endParaRPr lang="en-US"/>
        </a:p>
      </dgm:t>
    </dgm:pt>
    <dgm:pt modelId="{BE312231-B9E6-42B5-9514-1B341BF9BF70}" type="parTrans" cxnId="{AD33EF9C-2B1D-4146-B244-E36A19D886BF}">
      <dgm:prSet/>
      <dgm:spPr/>
      <dgm:t>
        <a:bodyPr/>
        <a:lstStyle/>
        <a:p>
          <a:endParaRPr lang="en-US" sz="1600"/>
        </a:p>
      </dgm:t>
    </dgm:pt>
    <dgm:pt modelId="{1E985582-6F34-4FDE-8A14-E692CD700BE8}" type="sibTrans" cxnId="{AD33EF9C-2B1D-4146-B244-E36A19D886BF}">
      <dgm:prSet/>
      <dgm:spPr/>
      <dgm:t>
        <a:bodyPr/>
        <a:lstStyle/>
        <a:p>
          <a:endParaRPr lang="en-US"/>
        </a:p>
      </dgm:t>
    </dgm:pt>
    <dgm:pt modelId="{BFE2C228-CC18-46E4-8C93-BF97184A14C0}">
      <dgm:prSet/>
      <dgm:spPr/>
      <dgm:t>
        <a:bodyPr/>
        <a:lstStyle/>
        <a:p>
          <a:r>
            <a:rPr lang="es-ES" b="1"/>
            <a:t>Objectiu:</a:t>
          </a:r>
        </a:p>
        <a:p>
          <a:r>
            <a:rPr lang="en-US" b="0"/>
            <a:t>Crear experiment d’aprenentatge automatic per veure com una IA s’adapta a un entorn complex. </a:t>
          </a:r>
        </a:p>
      </dgm:t>
    </dgm:pt>
    <dgm:pt modelId="{9108FF93-3CAE-4B8B-B98B-33778E85AA6B}" type="parTrans" cxnId="{C29A2D8D-9F79-4DF3-936C-8DD15EC05040}">
      <dgm:prSet/>
      <dgm:spPr/>
      <dgm:t>
        <a:bodyPr/>
        <a:lstStyle/>
        <a:p>
          <a:endParaRPr lang="en-US" sz="1600"/>
        </a:p>
      </dgm:t>
    </dgm:pt>
    <dgm:pt modelId="{59C03F5F-7346-4DF6-8396-6B598B72812F}" type="sibTrans" cxnId="{C29A2D8D-9F79-4DF3-936C-8DD15EC05040}">
      <dgm:prSet/>
      <dgm:spPr/>
      <dgm:t>
        <a:bodyPr/>
        <a:lstStyle/>
        <a:p>
          <a:endParaRPr lang="en-US"/>
        </a:p>
      </dgm:t>
    </dgm:pt>
    <dgm:pt modelId="{9F2EFC7C-92B4-4043-BA73-FD31D61F87CD}">
      <dgm:prSet/>
      <dgm:spPr/>
      <dgm:t>
        <a:bodyPr/>
        <a:lstStyle/>
        <a:p>
          <a:r>
            <a:rPr lang="en-US"/>
            <a:t>Amb videojocs…</a:t>
          </a:r>
        </a:p>
      </dgm:t>
    </dgm:pt>
    <dgm:pt modelId="{210E0612-9BDA-4ED7-8327-E0DB701194FB}" type="parTrans" cxnId="{5A8CF0F1-DD83-4143-8E01-89AB550A1626}">
      <dgm:prSet/>
      <dgm:spPr/>
      <dgm:t>
        <a:bodyPr/>
        <a:lstStyle/>
        <a:p>
          <a:endParaRPr lang="en-US" sz="1600"/>
        </a:p>
      </dgm:t>
    </dgm:pt>
    <dgm:pt modelId="{E1FEBCBC-8F3F-421D-939F-93333761E93C}" type="sibTrans" cxnId="{5A8CF0F1-DD83-4143-8E01-89AB550A1626}">
      <dgm:prSet/>
      <dgm:spPr/>
      <dgm:t>
        <a:bodyPr/>
        <a:lstStyle/>
        <a:p>
          <a:endParaRPr lang="en-US"/>
        </a:p>
      </dgm:t>
    </dgm:pt>
    <dgm:pt modelId="{BF9E7570-EEB1-464D-9DAE-5B9AAC32B1E0}" type="pres">
      <dgm:prSet presAssocID="{9FB553B6-5F41-4A06-ADC8-9A4405F8A4A4}" presName="vert0" presStyleCnt="0">
        <dgm:presLayoutVars>
          <dgm:dir/>
          <dgm:animOne val="branch"/>
          <dgm:animLvl val="lvl"/>
        </dgm:presLayoutVars>
      </dgm:prSet>
      <dgm:spPr/>
    </dgm:pt>
    <dgm:pt modelId="{E1D3922B-B2BD-46F0-9EB2-9E06361040B8}" type="pres">
      <dgm:prSet presAssocID="{0ADA7BF4-55F8-4B8E-9E3E-18A1EBB57F6E}" presName="thickLine" presStyleLbl="alignNode1" presStyleIdx="0" presStyleCnt="3"/>
      <dgm:spPr/>
    </dgm:pt>
    <dgm:pt modelId="{8AC6D06C-7161-40AC-AA0C-1474207DD8EF}" type="pres">
      <dgm:prSet presAssocID="{0ADA7BF4-55F8-4B8E-9E3E-18A1EBB57F6E}" presName="horz1" presStyleCnt="0"/>
      <dgm:spPr/>
    </dgm:pt>
    <dgm:pt modelId="{9D2AE5C3-2B64-49CB-BB6A-6E83DA03E628}" type="pres">
      <dgm:prSet presAssocID="{0ADA7BF4-55F8-4B8E-9E3E-18A1EBB57F6E}" presName="tx1" presStyleLbl="revTx" presStyleIdx="0" presStyleCnt="3"/>
      <dgm:spPr/>
    </dgm:pt>
    <dgm:pt modelId="{D429C3B5-0CFA-4F2A-B6B0-5A6DA0D0CC14}" type="pres">
      <dgm:prSet presAssocID="{0ADA7BF4-55F8-4B8E-9E3E-18A1EBB57F6E}" presName="vert1" presStyleCnt="0"/>
      <dgm:spPr/>
    </dgm:pt>
    <dgm:pt modelId="{1FE6EA45-AB27-45C3-A3DC-9E9B6BFFB2DF}" type="pres">
      <dgm:prSet presAssocID="{BFE2C228-CC18-46E4-8C93-BF97184A14C0}" presName="thickLine" presStyleLbl="alignNode1" presStyleIdx="1" presStyleCnt="3"/>
      <dgm:spPr/>
    </dgm:pt>
    <dgm:pt modelId="{7503A489-2699-4E93-A937-7C4EF1DE6FBC}" type="pres">
      <dgm:prSet presAssocID="{BFE2C228-CC18-46E4-8C93-BF97184A14C0}" presName="horz1" presStyleCnt="0"/>
      <dgm:spPr/>
    </dgm:pt>
    <dgm:pt modelId="{46520FBB-424D-4111-88E0-7B258A440605}" type="pres">
      <dgm:prSet presAssocID="{BFE2C228-CC18-46E4-8C93-BF97184A14C0}" presName="tx1" presStyleLbl="revTx" presStyleIdx="1" presStyleCnt="3"/>
      <dgm:spPr/>
    </dgm:pt>
    <dgm:pt modelId="{24921CA6-856B-4A0A-9B03-10E5FBA1D74A}" type="pres">
      <dgm:prSet presAssocID="{BFE2C228-CC18-46E4-8C93-BF97184A14C0}" presName="vert1" presStyleCnt="0"/>
      <dgm:spPr/>
    </dgm:pt>
    <dgm:pt modelId="{276C3E0A-532E-4831-87A0-D4D4C1D63D11}" type="pres">
      <dgm:prSet presAssocID="{9F2EFC7C-92B4-4043-BA73-FD31D61F87CD}" presName="thickLine" presStyleLbl="alignNode1" presStyleIdx="2" presStyleCnt="3"/>
      <dgm:spPr/>
    </dgm:pt>
    <dgm:pt modelId="{FDCA3404-088A-4080-8806-621776B7D1F3}" type="pres">
      <dgm:prSet presAssocID="{9F2EFC7C-92B4-4043-BA73-FD31D61F87CD}" presName="horz1" presStyleCnt="0"/>
      <dgm:spPr/>
    </dgm:pt>
    <dgm:pt modelId="{2498E24E-039B-4D58-8CC7-38F9C311BF87}" type="pres">
      <dgm:prSet presAssocID="{9F2EFC7C-92B4-4043-BA73-FD31D61F87CD}" presName="tx1" presStyleLbl="revTx" presStyleIdx="2" presStyleCnt="3"/>
      <dgm:spPr/>
    </dgm:pt>
    <dgm:pt modelId="{47FE2F1F-3615-4FFC-B75B-7BC18EBDC3F4}" type="pres">
      <dgm:prSet presAssocID="{9F2EFC7C-92B4-4043-BA73-FD31D61F87CD}" presName="vert1" presStyleCnt="0"/>
      <dgm:spPr/>
    </dgm:pt>
  </dgm:ptLst>
  <dgm:cxnLst>
    <dgm:cxn modelId="{C29A2D8D-9F79-4DF3-936C-8DD15EC05040}" srcId="{9FB553B6-5F41-4A06-ADC8-9A4405F8A4A4}" destId="{BFE2C228-CC18-46E4-8C93-BF97184A14C0}" srcOrd="1" destOrd="0" parTransId="{9108FF93-3CAE-4B8B-B98B-33778E85AA6B}" sibTransId="{59C03F5F-7346-4DF6-8396-6B598B72812F}"/>
    <dgm:cxn modelId="{AD33EF9C-2B1D-4146-B244-E36A19D886BF}" srcId="{9FB553B6-5F41-4A06-ADC8-9A4405F8A4A4}" destId="{0ADA7BF4-55F8-4B8E-9E3E-18A1EBB57F6E}" srcOrd="0" destOrd="0" parTransId="{BE312231-B9E6-42B5-9514-1B341BF9BF70}" sibTransId="{1E985582-6F34-4FDE-8A14-E692CD700BE8}"/>
    <dgm:cxn modelId="{EAC0CDCF-92C2-4601-A08B-F4C0031AF73B}" type="presOf" srcId="{BFE2C228-CC18-46E4-8C93-BF97184A14C0}" destId="{46520FBB-424D-4111-88E0-7B258A440605}" srcOrd="0" destOrd="0" presId="urn:microsoft.com/office/officeart/2008/layout/LinedList"/>
    <dgm:cxn modelId="{EEE9B0E1-7E1D-46D1-964F-894FE2F9BEE8}" type="presOf" srcId="{9FB553B6-5F41-4A06-ADC8-9A4405F8A4A4}" destId="{BF9E7570-EEB1-464D-9DAE-5B9AAC32B1E0}" srcOrd="0" destOrd="0" presId="urn:microsoft.com/office/officeart/2008/layout/LinedList"/>
    <dgm:cxn modelId="{E062DEEF-173C-4BCA-8474-59A34DD59F58}" type="presOf" srcId="{0ADA7BF4-55F8-4B8E-9E3E-18A1EBB57F6E}" destId="{9D2AE5C3-2B64-49CB-BB6A-6E83DA03E628}" srcOrd="0" destOrd="0" presId="urn:microsoft.com/office/officeart/2008/layout/LinedList"/>
    <dgm:cxn modelId="{5A8CF0F1-DD83-4143-8E01-89AB550A1626}" srcId="{9FB553B6-5F41-4A06-ADC8-9A4405F8A4A4}" destId="{9F2EFC7C-92B4-4043-BA73-FD31D61F87CD}" srcOrd="2" destOrd="0" parTransId="{210E0612-9BDA-4ED7-8327-E0DB701194FB}" sibTransId="{E1FEBCBC-8F3F-421D-939F-93333761E93C}"/>
    <dgm:cxn modelId="{A1797AF2-6BC6-4D87-99BA-55F5BEAD16C3}" type="presOf" srcId="{9F2EFC7C-92B4-4043-BA73-FD31D61F87CD}" destId="{2498E24E-039B-4D58-8CC7-38F9C311BF87}" srcOrd="0" destOrd="0" presId="urn:microsoft.com/office/officeart/2008/layout/LinedList"/>
    <dgm:cxn modelId="{1A51109F-8132-4554-BE19-992B46DD2D08}" type="presParOf" srcId="{BF9E7570-EEB1-464D-9DAE-5B9AAC32B1E0}" destId="{E1D3922B-B2BD-46F0-9EB2-9E06361040B8}" srcOrd="0" destOrd="0" presId="urn:microsoft.com/office/officeart/2008/layout/LinedList"/>
    <dgm:cxn modelId="{3AD15E8B-59D7-4967-9BE3-D47BCE62E8B5}" type="presParOf" srcId="{BF9E7570-EEB1-464D-9DAE-5B9AAC32B1E0}" destId="{8AC6D06C-7161-40AC-AA0C-1474207DD8EF}" srcOrd="1" destOrd="0" presId="urn:microsoft.com/office/officeart/2008/layout/LinedList"/>
    <dgm:cxn modelId="{59956739-4E67-4C68-B951-8D2931E4C192}" type="presParOf" srcId="{8AC6D06C-7161-40AC-AA0C-1474207DD8EF}" destId="{9D2AE5C3-2B64-49CB-BB6A-6E83DA03E628}" srcOrd="0" destOrd="0" presId="urn:microsoft.com/office/officeart/2008/layout/LinedList"/>
    <dgm:cxn modelId="{271C2F53-3741-4E14-8902-1414C8EBC764}" type="presParOf" srcId="{8AC6D06C-7161-40AC-AA0C-1474207DD8EF}" destId="{D429C3B5-0CFA-4F2A-B6B0-5A6DA0D0CC14}" srcOrd="1" destOrd="0" presId="urn:microsoft.com/office/officeart/2008/layout/LinedList"/>
    <dgm:cxn modelId="{AD898B79-349C-42E5-A476-C08047D042BC}" type="presParOf" srcId="{BF9E7570-EEB1-464D-9DAE-5B9AAC32B1E0}" destId="{1FE6EA45-AB27-45C3-A3DC-9E9B6BFFB2DF}" srcOrd="2" destOrd="0" presId="urn:microsoft.com/office/officeart/2008/layout/LinedList"/>
    <dgm:cxn modelId="{6DACA769-CF93-45EE-9186-E36337A88E97}" type="presParOf" srcId="{BF9E7570-EEB1-464D-9DAE-5B9AAC32B1E0}" destId="{7503A489-2699-4E93-A937-7C4EF1DE6FBC}" srcOrd="3" destOrd="0" presId="urn:microsoft.com/office/officeart/2008/layout/LinedList"/>
    <dgm:cxn modelId="{AC0D5FA2-8C80-4AC1-A9F8-39925A0E378B}" type="presParOf" srcId="{7503A489-2699-4E93-A937-7C4EF1DE6FBC}" destId="{46520FBB-424D-4111-88E0-7B258A440605}" srcOrd="0" destOrd="0" presId="urn:microsoft.com/office/officeart/2008/layout/LinedList"/>
    <dgm:cxn modelId="{F955484D-1226-4DD2-BC5E-BCDD88CF3AA8}" type="presParOf" srcId="{7503A489-2699-4E93-A937-7C4EF1DE6FBC}" destId="{24921CA6-856B-4A0A-9B03-10E5FBA1D74A}" srcOrd="1" destOrd="0" presId="urn:microsoft.com/office/officeart/2008/layout/LinedList"/>
    <dgm:cxn modelId="{3EF677DE-4EA3-4C07-A9B8-A2370DDAB051}" type="presParOf" srcId="{BF9E7570-EEB1-464D-9DAE-5B9AAC32B1E0}" destId="{276C3E0A-532E-4831-87A0-D4D4C1D63D11}" srcOrd="4" destOrd="0" presId="urn:microsoft.com/office/officeart/2008/layout/LinedList"/>
    <dgm:cxn modelId="{55D3426A-94D0-496F-8E0D-FA55306084C8}" type="presParOf" srcId="{BF9E7570-EEB1-464D-9DAE-5B9AAC32B1E0}" destId="{FDCA3404-088A-4080-8806-621776B7D1F3}" srcOrd="5" destOrd="0" presId="urn:microsoft.com/office/officeart/2008/layout/LinedList"/>
    <dgm:cxn modelId="{BF18C27A-C6EE-46DC-A47E-12276F894957}" type="presParOf" srcId="{FDCA3404-088A-4080-8806-621776B7D1F3}" destId="{2498E24E-039B-4D58-8CC7-38F9C311BF87}" srcOrd="0" destOrd="0" presId="urn:microsoft.com/office/officeart/2008/layout/LinedList"/>
    <dgm:cxn modelId="{8E14DCED-3024-423E-A881-F4B851C21346}" type="presParOf" srcId="{FDCA3404-088A-4080-8806-621776B7D1F3}" destId="{47FE2F1F-3615-4FFC-B75B-7BC18EBDC3F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D3922B-B2BD-46F0-9EB2-9E06361040B8}">
      <dsp:nvSpPr>
        <dsp:cNvPr id="0" name=""/>
        <dsp:cNvSpPr/>
      </dsp:nvSpPr>
      <dsp:spPr>
        <a:xfrm>
          <a:off x="0" y="2299"/>
          <a:ext cx="7012370" cy="0"/>
        </a:xfrm>
        <a:prstGeom prst="lin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D2AE5C3-2B64-49CB-BB6A-6E83DA03E628}">
      <dsp:nvSpPr>
        <dsp:cNvPr id="0" name=""/>
        <dsp:cNvSpPr/>
      </dsp:nvSpPr>
      <dsp:spPr>
        <a:xfrm>
          <a:off x="0" y="2299"/>
          <a:ext cx="7012370" cy="1568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kern="1200"/>
            <a:t>Creada l’any 2016</a:t>
          </a:r>
          <a:endParaRPr lang="en-US" sz="2600" kern="1200"/>
        </a:p>
      </dsp:txBody>
      <dsp:txXfrm>
        <a:off x="0" y="2299"/>
        <a:ext cx="7012370" cy="1568177"/>
      </dsp:txXfrm>
    </dsp:sp>
    <dsp:sp modelId="{1FE6EA45-AB27-45C3-A3DC-9E9B6BFFB2DF}">
      <dsp:nvSpPr>
        <dsp:cNvPr id="0" name=""/>
        <dsp:cNvSpPr/>
      </dsp:nvSpPr>
      <dsp:spPr>
        <a:xfrm>
          <a:off x="0" y="1570476"/>
          <a:ext cx="7012370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3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520FBB-424D-4111-88E0-7B258A440605}">
      <dsp:nvSpPr>
        <dsp:cNvPr id="0" name=""/>
        <dsp:cNvSpPr/>
      </dsp:nvSpPr>
      <dsp:spPr>
        <a:xfrm>
          <a:off x="0" y="1570476"/>
          <a:ext cx="7012370" cy="1568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600" b="1" kern="1200"/>
            <a:t>Objectiu:</a:t>
          </a:r>
        </a:p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b="0" kern="1200"/>
            <a:t>Crear experiment d’aprenentatge automatic per veure com una IA s’adapta a un entorn complex. </a:t>
          </a:r>
        </a:p>
      </dsp:txBody>
      <dsp:txXfrm>
        <a:off x="0" y="1570476"/>
        <a:ext cx="7012370" cy="1568177"/>
      </dsp:txXfrm>
    </dsp:sp>
    <dsp:sp modelId="{276C3E0A-532E-4831-87A0-D4D4C1D63D11}">
      <dsp:nvSpPr>
        <dsp:cNvPr id="0" name=""/>
        <dsp:cNvSpPr/>
      </dsp:nvSpPr>
      <dsp:spPr>
        <a:xfrm>
          <a:off x="0" y="3138654"/>
          <a:ext cx="7012370" cy="0"/>
        </a:xfrm>
        <a:prstGeom prst="lin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4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 w="1270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498E24E-039B-4D58-8CC7-38F9C311BF87}">
      <dsp:nvSpPr>
        <dsp:cNvPr id="0" name=""/>
        <dsp:cNvSpPr/>
      </dsp:nvSpPr>
      <dsp:spPr>
        <a:xfrm>
          <a:off x="0" y="3138654"/>
          <a:ext cx="7012370" cy="15681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Amb videojocs…</a:t>
          </a:r>
        </a:p>
      </dsp:txBody>
      <dsp:txXfrm>
        <a:off x="0" y="3138654"/>
        <a:ext cx="7012370" cy="15681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B2DF2D-593A-4060-8547-03CF9F5B540E}" type="datetimeFigureOut">
              <a:rPr lang="en-US" smtClean="0"/>
              <a:t>1/4/2022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ABA171-3473-4359-89D5-ABC5BC005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248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>
            <a:extLst>
              <a:ext uri="{FF2B5EF4-FFF2-40B4-BE49-F238E27FC236}">
                <a16:creationId xmlns:a16="http://schemas.microsoft.com/office/drawing/2014/main" id="{F7207B7B-5C57-458C-BE38-95D2CD765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537703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81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7705" y="0"/>
            <a:ext cx="465429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9235" y="863695"/>
            <a:ext cx="3511233" cy="3779995"/>
          </a:xfrm>
        </p:spPr>
        <p:txBody>
          <a:bodyPr anchor="ctr">
            <a:normAutofit/>
          </a:bodyPr>
          <a:lstStyle/>
          <a:p>
            <a:r>
              <a:rPr lang="es-ES">
                <a:solidFill>
                  <a:schemeClr val="tx1"/>
                </a:solidFill>
              </a:rPr>
              <a:t>O</a:t>
            </a:r>
            <a:r>
              <a:rPr lang="en-US">
                <a:solidFill>
                  <a:schemeClr val="tx1"/>
                </a:solidFill>
              </a:rPr>
              <a:t>penAI Five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9236" y="4739780"/>
            <a:ext cx="3511233" cy="1147054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s-ES" sz="1700"/>
              <a:t>A</a:t>
            </a:r>
            <a:r>
              <a:rPr lang="en-US" sz="1700"/>
              <a:t>ndrés Güizzo</a:t>
            </a:r>
          </a:p>
          <a:p>
            <a:pPr>
              <a:lnSpc>
                <a:spcPct val="100000"/>
              </a:lnSpc>
            </a:pPr>
            <a:r>
              <a:rPr lang="en-US" sz="1700"/>
              <a:t>David Latorre</a:t>
            </a:r>
          </a:p>
          <a:p>
            <a:pPr>
              <a:lnSpc>
                <a:spcPct val="100000"/>
              </a:lnSpc>
            </a:pPr>
            <a:r>
              <a:rPr lang="en-US" sz="1700"/>
              <a:t>Miquel florensa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09235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2" descr="openai five — Articles — AI Daily - Artificial Intelligence News">
            <a:extLst>
              <a:ext uri="{FF2B5EF4-FFF2-40B4-BE49-F238E27FC236}">
                <a16:creationId xmlns:a16="http://schemas.microsoft.com/office/drawing/2014/main" id="{7C3A8D8F-E3DE-403B-A1A5-0B11A6B7FF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3588" y="647808"/>
            <a:ext cx="5232917" cy="5581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32" name="Rectangle 82">
            <a:extLst>
              <a:ext uri="{FF2B5EF4-FFF2-40B4-BE49-F238E27FC236}">
                <a16:creationId xmlns:a16="http://schemas.microsoft.com/office/drawing/2014/main" id="{118310A3-1517-431E-A8FC-5E6F018BC6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FAD540-56B6-4869-B07E-6E304B061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3475915" cy="1234594"/>
          </a:xfrm>
        </p:spPr>
        <p:txBody>
          <a:bodyPr>
            <a:normAutofit/>
          </a:bodyPr>
          <a:lstStyle/>
          <a:p>
            <a:r>
              <a:rPr lang="es-ES">
                <a:solidFill>
                  <a:schemeClr val="tx2"/>
                </a:solidFill>
              </a:rPr>
              <a:t>Aprenent una jerarquía: MLSH</a:t>
            </a:r>
            <a:endParaRPr lang="en-US">
              <a:solidFill>
                <a:schemeClr val="tx2"/>
              </a:solidFill>
            </a:endParaRPr>
          </a:p>
        </p:txBody>
      </p:sp>
      <p:sp>
        <p:nvSpPr>
          <p:cNvPr id="9233" name="Rectangle 84">
            <a:extLst>
              <a:ext uri="{FF2B5EF4-FFF2-40B4-BE49-F238E27FC236}">
                <a16:creationId xmlns:a16="http://schemas.microsoft.com/office/drawing/2014/main" id="{7F23E396-BE04-4D91-89A5-24877C3E96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250CC05-D6B0-42F7-9792-8677B5394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B0704962-EC61-43A0-B8F5-F0E73686A3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EF0FF-7906-419C-9673-9B06C0321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3475915" cy="367830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s-ES" dirty="0"/>
              <a:t>Per problemas de </a:t>
            </a:r>
            <a:r>
              <a:rPr lang="es-ES" b="1" dirty="0" err="1"/>
              <a:t>navegació</a:t>
            </a:r>
            <a:r>
              <a:rPr lang="es-ES" b="1" dirty="0"/>
              <a:t>. </a:t>
            </a:r>
          </a:p>
          <a:p>
            <a:pPr>
              <a:lnSpc>
                <a:spcPct val="100000"/>
              </a:lnSpc>
            </a:pPr>
            <a:r>
              <a:rPr lang="es-ES" dirty="0" err="1"/>
              <a:t>Parteix</a:t>
            </a:r>
            <a:r>
              <a:rPr lang="es-ES" dirty="0"/>
              <a:t> un problema </a:t>
            </a:r>
            <a:r>
              <a:rPr lang="es-ES" dirty="0" err="1"/>
              <a:t>complicat</a:t>
            </a:r>
            <a:r>
              <a:rPr lang="es-ES" dirty="0"/>
              <a:t> en </a:t>
            </a:r>
            <a:r>
              <a:rPr lang="es-ES" dirty="0" err="1"/>
              <a:t>subproblemes</a:t>
            </a:r>
            <a:r>
              <a:rPr lang="es-ES" dirty="0"/>
              <a:t> </a:t>
            </a:r>
            <a:r>
              <a:rPr lang="es-ES" dirty="0" err="1"/>
              <a:t>més</a:t>
            </a:r>
            <a:r>
              <a:rPr lang="es-ES" dirty="0"/>
              <a:t> </a:t>
            </a:r>
            <a:r>
              <a:rPr lang="es-ES" dirty="0" err="1"/>
              <a:t>petits</a:t>
            </a:r>
            <a:r>
              <a:rPr lang="es-ES" dirty="0"/>
              <a:t> </a:t>
            </a:r>
            <a:r>
              <a:rPr lang="es-ES" b="1" dirty="0"/>
              <a:t>(</a:t>
            </a:r>
            <a:r>
              <a:rPr lang="es-ES" b="1" dirty="0" err="1"/>
              <a:t>accions</a:t>
            </a:r>
            <a:r>
              <a:rPr lang="es-ES" b="1" dirty="0"/>
              <a:t> de </a:t>
            </a:r>
            <a:r>
              <a:rPr lang="es-ES" b="1" dirty="0" err="1"/>
              <a:t>alt</a:t>
            </a:r>
            <a:r>
              <a:rPr lang="es-ES" b="1" dirty="0"/>
              <a:t> nivel).</a:t>
            </a:r>
          </a:p>
          <a:p>
            <a:pPr>
              <a:lnSpc>
                <a:spcPct val="100000"/>
              </a:lnSpc>
            </a:pPr>
            <a:r>
              <a:rPr lang="es-ES" strike="sngStrike" dirty="0" err="1">
                <a:solidFill>
                  <a:srgbClr val="FF0000"/>
                </a:solidFill>
              </a:rPr>
              <a:t>Utilizem</a:t>
            </a:r>
            <a:r>
              <a:rPr lang="es-ES" strike="sngStrike" dirty="0">
                <a:solidFill>
                  <a:srgbClr val="FF0000"/>
                </a:solidFill>
              </a:rPr>
              <a:t> la </a:t>
            </a:r>
            <a:r>
              <a:rPr lang="es-ES" strike="sngStrike" dirty="0" err="1">
                <a:solidFill>
                  <a:srgbClr val="FF0000"/>
                </a:solidFill>
              </a:rPr>
              <a:t>força</a:t>
            </a:r>
            <a:r>
              <a:rPr lang="es-ES" strike="sngStrike" dirty="0">
                <a:solidFill>
                  <a:srgbClr val="FF0000"/>
                </a:solidFill>
              </a:rPr>
              <a:t> bruta en cerca </a:t>
            </a:r>
            <a:r>
              <a:rPr lang="es-ES" strike="sngStrike" dirty="0" err="1">
                <a:solidFill>
                  <a:srgbClr val="FF0000"/>
                </a:solidFill>
              </a:rPr>
              <a:t>d’accions</a:t>
            </a:r>
            <a:r>
              <a:rPr lang="es-ES" strike="sngStrike" dirty="0">
                <a:solidFill>
                  <a:srgbClr val="FF0000"/>
                </a:solidFill>
              </a:rPr>
              <a:t> de </a:t>
            </a:r>
            <a:r>
              <a:rPr lang="es-ES" strike="sngStrike" dirty="0" err="1">
                <a:solidFill>
                  <a:srgbClr val="FF0000"/>
                </a:solidFill>
              </a:rPr>
              <a:t>baix</a:t>
            </a:r>
            <a:r>
              <a:rPr lang="es-ES" strike="sngStrike" dirty="0">
                <a:solidFill>
                  <a:srgbClr val="FF0000"/>
                </a:solidFill>
              </a:rPr>
              <a:t> nivel </a:t>
            </a:r>
            <a:r>
              <a:rPr lang="es-ES" dirty="0"/>
              <a:t>-&gt; </a:t>
            </a:r>
            <a:r>
              <a:rPr lang="es-ES" dirty="0" err="1">
                <a:solidFill>
                  <a:srgbClr val="00B050"/>
                </a:solidFill>
              </a:rPr>
              <a:t>Molt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 err="1">
                <a:solidFill>
                  <a:srgbClr val="00B050"/>
                </a:solidFill>
              </a:rPr>
              <a:t>més</a:t>
            </a:r>
            <a:r>
              <a:rPr lang="es-ES" dirty="0">
                <a:solidFill>
                  <a:srgbClr val="00B050"/>
                </a:solidFill>
              </a:rPr>
              <a:t> </a:t>
            </a:r>
            <a:r>
              <a:rPr lang="es-ES" dirty="0" err="1">
                <a:solidFill>
                  <a:srgbClr val="00B050"/>
                </a:solidFill>
              </a:rPr>
              <a:t>eficient</a:t>
            </a:r>
            <a:endParaRPr lang="es-ES" dirty="0">
              <a:solidFill>
                <a:srgbClr val="00B050"/>
              </a:solidFill>
            </a:endParaRPr>
          </a:p>
          <a:p>
            <a:pPr>
              <a:lnSpc>
                <a:spcPct val="100000"/>
              </a:lnSpc>
            </a:pPr>
            <a:r>
              <a:rPr lang="es-ES" dirty="0"/>
              <a:t>Cada N </a:t>
            </a:r>
            <a:r>
              <a:rPr lang="es-ES" dirty="0" err="1"/>
              <a:t>passos</a:t>
            </a:r>
            <a:r>
              <a:rPr lang="es-ES" dirty="0"/>
              <a:t> -&gt; es </a:t>
            </a:r>
            <a:r>
              <a:rPr lang="es-ES" dirty="0" err="1"/>
              <a:t>tria</a:t>
            </a:r>
            <a:r>
              <a:rPr lang="es-ES" dirty="0"/>
              <a:t> </a:t>
            </a:r>
            <a:r>
              <a:rPr lang="es-ES" dirty="0" err="1"/>
              <a:t>acció</a:t>
            </a:r>
            <a:r>
              <a:rPr lang="es-ES" dirty="0"/>
              <a:t> de </a:t>
            </a:r>
            <a:r>
              <a:rPr lang="es-ES" dirty="0" err="1"/>
              <a:t>alt</a:t>
            </a:r>
            <a:r>
              <a:rPr lang="es-ES" dirty="0"/>
              <a:t> </a:t>
            </a:r>
            <a:r>
              <a:rPr lang="es-ES" dirty="0" err="1"/>
              <a:t>nivell</a:t>
            </a:r>
            <a:r>
              <a:rPr lang="es-ES" dirty="0"/>
              <a:t>. </a:t>
            </a:r>
          </a:p>
          <a:p>
            <a:pPr>
              <a:lnSpc>
                <a:spcPct val="100000"/>
              </a:lnSpc>
            </a:pPr>
            <a:r>
              <a:rPr lang="es-ES" b="1" dirty="0" err="1"/>
              <a:t>Objectiu</a:t>
            </a:r>
            <a:r>
              <a:rPr lang="es-ES" b="1" dirty="0"/>
              <a:t>: </a:t>
            </a:r>
            <a:r>
              <a:rPr lang="es-ES" dirty="0" err="1"/>
              <a:t>Millorar</a:t>
            </a:r>
            <a:r>
              <a:rPr lang="es-ES" dirty="0"/>
              <a:t> la política </a:t>
            </a:r>
            <a:r>
              <a:rPr lang="es-ES" dirty="0" err="1"/>
              <a:t>mestre</a:t>
            </a:r>
            <a:r>
              <a:rPr lang="es-ES" dirty="0"/>
              <a:t>. </a:t>
            </a:r>
            <a:endParaRPr lang="es-ES" b="1" dirty="0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90DBC3A1-652F-4058-94C8-0F512D4428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26" y="628650"/>
            <a:ext cx="7503518" cy="3528456"/>
          </a:xfrm>
          <a:prstGeom prst="rect">
            <a:avLst/>
          </a:prstGeom>
          <a:noFill/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26" name="Picture 10" descr="Learning a Hierarchy">
            <a:extLst>
              <a:ext uri="{FF2B5EF4-FFF2-40B4-BE49-F238E27FC236}">
                <a16:creationId xmlns:a16="http://schemas.microsoft.com/office/drawing/2014/main" id="{8D4387D4-5A92-4816-93BB-83E4158CF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65630" y="4546576"/>
            <a:ext cx="3055716" cy="1352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3" name="Rectangle 92">
            <a:extLst>
              <a:ext uri="{FF2B5EF4-FFF2-40B4-BE49-F238E27FC236}">
                <a16:creationId xmlns:a16="http://schemas.microsoft.com/office/drawing/2014/main" id="{5A205CC8-8A08-4581-B9ED-683CF3A04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26" y="4233559"/>
            <a:ext cx="3703324" cy="2140389"/>
          </a:xfrm>
          <a:prstGeom prst="rect">
            <a:avLst/>
          </a:prstGeom>
          <a:noFill/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30" name="Picture 14">
            <a:extLst>
              <a:ext uri="{FF2B5EF4-FFF2-40B4-BE49-F238E27FC236}">
                <a16:creationId xmlns:a16="http://schemas.microsoft.com/office/drawing/2014/main" id="{A08A238D-62B7-4B13-8F0C-B0F5E07C9D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20853" y="861657"/>
            <a:ext cx="5442587" cy="2979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0D090A5C-3625-4701-8C21-52969B3A7B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233559"/>
            <a:ext cx="3703197" cy="2140389"/>
          </a:xfrm>
          <a:prstGeom prst="rect">
            <a:avLst/>
          </a:prstGeom>
          <a:noFill/>
          <a:ln w="127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24" name="Picture 8" descr="mlsh/README.md at master · openai/mlsh · GitHub">
            <a:extLst>
              <a:ext uri="{FF2B5EF4-FFF2-40B4-BE49-F238E27FC236}">
                <a16:creationId xmlns:a16="http://schemas.microsoft.com/office/drawing/2014/main" id="{776F4A7A-8EE6-4210-B912-387534D7B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218967" y="4465892"/>
            <a:ext cx="3365510" cy="1682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0622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7D541204-B666-420C-9DF1-C06950D2F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C9CCBA-5B19-4CDD-A098-6CA2156CE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5"/>
            <a:ext cx="3424138" cy="1500131"/>
          </a:xfrm>
        </p:spPr>
        <p:txBody>
          <a:bodyPr>
            <a:normAutofit/>
          </a:bodyPr>
          <a:lstStyle/>
          <a:p>
            <a:r>
              <a:rPr lang="es-ES"/>
              <a:t>Self-play competitiu</a:t>
            </a:r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0C0E6C8D-508A-44F8-BB9B-7911B0118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C84847AE-0FEA-43E8-8AA1-4169A6FDB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C487790A-E9D7-438A-90BB-9361BEF14B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03EF4-7B8C-4946-9400-2CD00011B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414788"/>
            <a:ext cx="3424138" cy="3975776"/>
          </a:xfrm>
        </p:spPr>
        <p:txBody>
          <a:bodyPr>
            <a:normAutofit/>
          </a:bodyPr>
          <a:lstStyle/>
          <a:p>
            <a:r>
              <a:rPr lang="fr-FR" dirty="0"/>
              <a:t>agents </a:t>
            </a:r>
            <a:r>
              <a:rPr lang="fr-FR" dirty="0" err="1"/>
              <a:t>aprenguin</a:t>
            </a:r>
            <a:r>
              <a:rPr lang="fr-FR" dirty="0"/>
              <a:t> </a:t>
            </a:r>
            <a:r>
              <a:rPr lang="fr-FR" dirty="0" err="1"/>
              <a:t>jugant</a:t>
            </a:r>
            <a:r>
              <a:rPr lang="fr-FR" dirty="0"/>
              <a:t> </a:t>
            </a:r>
            <a:r>
              <a:rPr lang="fr-FR" dirty="0" err="1"/>
              <a:t>partides</a:t>
            </a:r>
            <a:r>
              <a:rPr lang="fr-FR" dirty="0"/>
              <a:t> </a:t>
            </a:r>
            <a:r>
              <a:rPr lang="fr-FR" b="1" dirty="0" err="1"/>
              <a:t>només</a:t>
            </a:r>
            <a:r>
              <a:rPr lang="fr-FR" dirty="0"/>
              <a:t> contra </a:t>
            </a:r>
            <a:r>
              <a:rPr lang="fr-FR" dirty="0" err="1"/>
              <a:t>ells</a:t>
            </a:r>
            <a:r>
              <a:rPr lang="fr-FR" dirty="0"/>
              <a:t> </a:t>
            </a:r>
            <a:r>
              <a:rPr lang="fr-FR" dirty="0" err="1"/>
              <a:t>mateixos</a:t>
            </a:r>
            <a:endParaRPr lang="fr-FR" dirty="0"/>
          </a:p>
          <a:p>
            <a:r>
              <a:rPr lang="fr-FR" b="1" dirty="0" err="1">
                <a:solidFill>
                  <a:srgbClr val="00B050"/>
                </a:solidFill>
              </a:rPr>
              <a:t>Beneficis</a:t>
            </a:r>
            <a:r>
              <a:rPr lang="fr-FR" b="1" dirty="0">
                <a:solidFill>
                  <a:srgbClr val="00B050"/>
                </a:solidFill>
              </a:rPr>
              <a:t>: </a:t>
            </a:r>
          </a:p>
          <a:p>
            <a:pPr lvl="1"/>
            <a:r>
              <a:rPr lang="fr-FR" dirty="0"/>
              <a:t>No cal </a:t>
            </a:r>
            <a:r>
              <a:rPr lang="fr-FR" dirty="0" err="1"/>
              <a:t>coneixement</a:t>
            </a:r>
            <a:r>
              <a:rPr lang="fr-FR" dirty="0"/>
              <a:t> </a:t>
            </a:r>
            <a:r>
              <a:rPr lang="fr-FR" dirty="0" err="1"/>
              <a:t>previ</a:t>
            </a:r>
            <a:r>
              <a:rPr lang="fr-FR" dirty="0"/>
              <a:t>. </a:t>
            </a:r>
          </a:p>
          <a:p>
            <a:pPr lvl="1"/>
            <a:r>
              <a:rPr lang="fr-FR" dirty="0" err="1"/>
              <a:t>Prejudicis</a:t>
            </a:r>
            <a:r>
              <a:rPr lang="fr-FR" dirty="0"/>
              <a:t> </a:t>
            </a:r>
            <a:r>
              <a:rPr lang="fr-FR" dirty="0" err="1"/>
              <a:t>humans</a:t>
            </a:r>
            <a:r>
              <a:rPr lang="fr-FR" dirty="0"/>
              <a:t> </a:t>
            </a:r>
            <a:r>
              <a:rPr lang="fr-FR" dirty="0" err="1"/>
              <a:t>desapareixen</a:t>
            </a:r>
            <a:r>
              <a:rPr lang="fr-FR" dirty="0"/>
              <a:t>. </a:t>
            </a:r>
          </a:p>
          <a:p>
            <a:r>
              <a:rPr lang="fr-FR" b="1" dirty="0">
                <a:solidFill>
                  <a:srgbClr val="FF0000"/>
                </a:solidFill>
              </a:rPr>
              <a:t>Punts </a:t>
            </a:r>
            <a:r>
              <a:rPr lang="fr-FR" b="1" dirty="0" err="1">
                <a:solidFill>
                  <a:srgbClr val="FF0000"/>
                </a:solidFill>
              </a:rPr>
              <a:t>negatius</a:t>
            </a:r>
            <a:r>
              <a:rPr lang="fr-FR" b="1" dirty="0">
                <a:solidFill>
                  <a:srgbClr val="FF0000"/>
                </a:solidFill>
              </a:rPr>
              <a:t>: </a:t>
            </a:r>
          </a:p>
          <a:p>
            <a:pPr lvl="1"/>
            <a:r>
              <a:rPr lang="fr-FR" dirty="0"/>
              <a:t>Temps d’</a:t>
            </a:r>
            <a:r>
              <a:rPr lang="fr-FR" dirty="0" err="1"/>
              <a:t>entrenament</a:t>
            </a:r>
            <a:r>
              <a:rPr lang="fr-FR" dirty="0"/>
              <a:t>. </a:t>
            </a:r>
            <a:endParaRPr lang="en-US" dirty="0"/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marL="324000" lvl="1" indent="0">
              <a:buNone/>
            </a:pPr>
            <a:endParaRPr lang="en-US" dirty="0"/>
          </a:p>
        </p:txBody>
      </p:sp>
      <p:pic>
        <p:nvPicPr>
          <p:cNvPr id="10248" name="Picture 8" descr="Competitive Self-Play">
            <a:extLst>
              <a:ext uri="{FF2B5EF4-FFF2-40B4-BE49-F238E27FC236}">
                <a16:creationId xmlns:a16="http://schemas.microsoft.com/office/drawing/2014/main" id="{1B64B0C3-AE1C-4613-84E6-0E8C15A2E5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2" r="6804" b="2"/>
          <a:stretch/>
        </p:blipFill>
        <p:spPr bwMode="auto">
          <a:xfrm>
            <a:off x="4246850" y="641103"/>
            <a:ext cx="3702877" cy="5749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50" name="Picture 10" descr="Competitive Self-Play">
            <a:extLst>
              <a:ext uri="{FF2B5EF4-FFF2-40B4-BE49-F238E27FC236}">
                <a16:creationId xmlns:a16="http://schemas.microsoft.com/office/drawing/2014/main" id="{FA7F5FE4-7EC2-4436-85EA-0B75B7515A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47" r="32626" b="-1"/>
          <a:stretch/>
        </p:blipFill>
        <p:spPr bwMode="auto">
          <a:xfrm>
            <a:off x="8042589" y="641102"/>
            <a:ext cx="3702877" cy="5749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90210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E9751CB9-7B25-4EB8-9A6F-82F822549F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1317383-CF3B-4B02-9512-BECBEF636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D4C7A0-6DF2-4F2D-A45D-F111582974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F3943D-BCB6-4B31-809D-A00568648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373A6F-2E1F-4613-8E1D-D68057D29F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01200"/>
            <a:ext cx="3707477" cy="562497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55FE77-E5E7-4E78-9E43-C9B11E3E0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5"/>
            <a:ext cx="3409783" cy="130036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s-ES">
                <a:solidFill>
                  <a:srgbClr val="FFFFFF"/>
                </a:solidFill>
              </a:rPr>
              <a:t>Grans beneficis gràcies a self-play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5BE09-5277-4CC4-AD08-34E0FEC86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2177142"/>
            <a:ext cx="3409782" cy="3823607"/>
          </a:xfrm>
        </p:spPr>
        <p:txBody>
          <a:bodyPr>
            <a:normAutofit/>
          </a:bodyPr>
          <a:lstStyle/>
          <a:p>
            <a:r>
              <a:rPr lang="es-ES" b="1">
                <a:solidFill>
                  <a:srgbClr val="FFFFFF"/>
                </a:solidFill>
              </a:rPr>
              <a:t>Raó: </a:t>
            </a:r>
            <a:r>
              <a:rPr lang="es-ES">
                <a:solidFill>
                  <a:srgbClr val="FFFFFF"/>
                </a:solidFill>
              </a:rPr>
              <a:t>agents aprenen habilitats físiques sense coneixement previ, p exemple:</a:t>
            </a:r>
          </a:p>
          <a:p>
            <a:pPr lvl="1"/>
            <a:r>
              <a:rPr lang="es-ES" b="1">
                <a:solidFill>
                  <a:srgbClr val="FFFFFF"/>
                </a:solidFill>
              </a:rPr>
              <a:t>Fingir. </a:t>
            </a:r>
          </a:p>
          <a:p>
            <a:pPr lvl="1"/>
            <a:r>
              <a:rPr lang="es-ES" b="1">
                <a:solidFill>
                  <a:srgbClr val="FFFFFF"/>
                </a:solidFill>
              </a:rPr>
              <a:t>Atrapar. </a:t>
            </a:r>
          </a:p>
          <a:p>
            <a:pPr lvl="1"/>
            <a:r>
              <a:rPr lang="es-ES" b="1">
                <a:solidFill>
                  <a:srgbClr val="FFFFFF"/>
                </a:solidFill>
              </a:rPr>
              <a:t>Llançar-se a per la pilota. </a:t>
            </a:r>
          </a:p>
          <a:p>
            <a:pPr lvl="1"/>
            <a:r>
              <a:rPr lang="es-ES" b="1">
                <a:solidFill>
                  <a:srgbClr val="FFFFFF"/>
                </a:solidFill>
              </a:rPr>
              <a:t>Patejar. </a:t>
            </a:r>
          </a:p>
          <a:p>
            <a:pPr lvl="1"/>
            <a:r>
              <a:rPr lang="es-ES" b="1">
                <a:solidFill>
                  <a:srgbClr val="FFFFFF"/>
                </a:solidFill>
              </a:rPr>
              <a:t>Ajupir-se</a:t>
            </a:r>
            <a:endParaRPr lang="en-US" b="1">
              <a:solidFill>
                <a:srgbClr val="FFFFFF"/>
              </a:solidFill>
            </a:endParaRP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F29233BC-8396-4208-B669-7213EA165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2231" y="1994217"/>
            <a:ext cx="6831503" cy="2852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337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2B2AAD8-CE3D-4876-9B3A-9F2DA23BB4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5"/>
            <a:ext cx="3568661" cy="1269713"/>
          </a:xfrm>
        </p:spPr>
        <p:txBody>
          <a:bodyPr>
            <a:normAutofit/>
          </a:bodyPr>
          <a:lstStyle/>
          <a:p>
            <a:r>
              <a:rPr lang="es-ES"/>
              <a:t>Transfer learning</a:t>
            </a:r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5A387F-7B56-41C4-B2B9-E60BEC94F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r>
              <a:rPr lang="es-ES" dirty="0" err="1"/>
              <a:t>Exposar</a:t>
            </a:r>
            <a:r>
              <a:rPr lang="es-ES" dirty="0"/>
              <a:t> </a:t>
            </a:r>
            <a:r>
              <a:rPr lang="es-ES" dirty="0" err="1"/>
              <a:t>agents</a:t>
            </a:r>
            <a:r>
              <a:rPr lang="es-ES" dirty="0"/>
              <a:t> </a:t>
            </a:r>
            <a:r>
              <a:rPr lang="es-ES" dirty="0" err="1"/>
              <a:t>entrenats</a:t>
            </a:r>
            <a:r>
              <a:rPr lang="es-ES" dirty="0"/>
              <a:t> en un </a:t>
            </a:r>
            <a:r>
              <a:rPr lang="es-ES" dirty="0" err="1"/>
              <a:t>ambient</a:t>
            </a:r>
            <a:r>
              <a:rPr lang="es-ES" dirty="0"/>
              <a:t>, </a:t>
            </a:r>
            <a:r>
              <a:rPr lang="es-ES" b="1" dirty="0"/>
              <a:t>en un </a:t>
            </a:r>
            <a:r>
              <a:rPr lang="es-ES" b="1" dirty="0" err="1"/>
              <a:t>altre</a:t>
            </a:r>
            <a:r>
              <a:rPr lang="es-ES" b="1" dirty="0"/>
              <a:t>. </a:t>
            </a:r>
          </a:p>
          <a:p>
            <a:r>
              <a:rPr lang="es-ES" dirty="0" err="1"/>
              <a:t>Exemple</a:t>
            </a:r>
            <a:r>
              <a:rPr lang="es-ES" dirty="0"/>
              <a:t>: </a:t>
            </a:r>
            <a:r>
              <a:rPr lang="es-ES" dirty="0" err="1"/>
              <a:t>ambient</a:t>
            </a:r>
            <a:r>
              <a:rPr lang="es-ES" dirty="0"/>
              <a:t> </a:t>
            </a:r>
            <a:r>
              <a:rPr lang="es-ES" dirty="0" err="1"/>
              <a:t>Joc</a:t>
            </a:r>
            <a:r>
              <a:rPr lang="es-ES" dirty="0"/>
              <a:t> de Sumo-&gt; </a:t>
            </a:r>
            <a:r>
              <a:rPr lang="es-ES" dirty="0" err="1"/>
              <a:t>ambient</a:t>
            </a:r>
            <a:r>
              <a:rPr lang="es-ES" dirty="0"/>
              <a:t> </a:t>
            </a:r>
            <a:r>
              <a:rPr lang="es-ES" dirty="0" err="1"/>
              <a:t>ressistir</a:t>
            </a:r>
            <a:r>
              <a:rPr lang="es-ES" dirty="0"/>
              <a:t> </a:t>
            </a:r>
            <a:r>
              <a:rPr lang="es-ES" dirty="0" err="1"/>
              <a:t>forces</a:t>
            </a:r>
            <a:r>
              <a:rPr lang="es-ES" dirty="0"/>
              <a:t> del </a:t>
            </a:r>
            <a:r>
              <a:rPr lang="es-ES" dirty="0" err="1"/>
              <a:t>vent</a:t>
            </a:r>
            <a:r>
              <a:rPr lang="es-ES" dirty="0"/>
              <a:t>. </a:t>
            </a:r>
          </a:p>
          <a:p>
            <a:r>
              <a:rPr lang="es-ES" b="1" dirty="0"/>
              <a:t>Inútil? No </a:t>
            </a:r>
            <a:r>
              <a:rPr lang="es-ES" b="1" dirty="0" err="1"/>
              <a:t>tant</a:t>
            </a:r>
            <a:r>
              <a:rPr lang="es-ES" b="1" dirty="0"/>
              <a:t> : </a:t>
            </a:r>
          </a:p>
          <a:p>
            <a:pPr lvl="1"/>
            <a:r>
              <a:rPr lang="en-US" dirty="0"/>
              <a:t>Agents </a:t>
            </a:r>
            <a:r>
              <a:rPr lang="en-US" dirty="0" err="1"/>
              <a:t>tenen</a:t>
            </a:r>
            <a:r>
              <a:rPr lang="en-US" dirty="0"/>
              <a:t> </a:t>
            </a:r>
            <a:r>
              <a:rPr lang="en-US" dirty="0" err="1"/>
              <a:t>coneixements</a:t>
            </a:r>
            <a:r>
              <a:rPr lang="en-US" dirty="0"/>
              <a:t> ja </a:t>
            </a:r>
            <a:r>
              <a:rPr lang="en-US" dirty="0" err="1"/>
              <a:t>integrats</a:t>
            </a:r>
            <a:r>
              <a:rPr lang="en-US" dirty="0"/>
              <a:t> que </a:t>
            </a:r>
            <a:r>
              <a:rPr lang="en-US" dirty="0" err="1"/>
              <a:t>poden</a:t>
            </a:r>
            <a:r>
              <a:rPr lang="en-US" dirty="0"/>
              <a:t> </a:t>
            </a:r>
            <a:r>
              <a:rPr lang="en-US" dirty="0" err="1"/>
              <a:t>ajudar</a:t>
            </a:r>
            <a:r>
              <a:rPr lang="en-US" dirty="0"/>
              <a:t> al posterior </a:t>
            </a:r>
            <a:r>
              <a:rPr lang="en-US" dirty="0" err="1"/>
              <a:t>entrenament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Es pot </a:t>
            </a:r>
            <a:r>
              <a:rPr lang="en-US" dirty="0" err="1"/>
              <a:t>entrenar</a:t>
            </a:r>
            <a:r>
              <a:rPr lang="en-US" dirty="0"/>
              <a:t> de forma molt </a:t>
            </a:r>
            <a:r>
              <a:rPr lang="en-US" dirty="0" err="1"/>
              <a:t>més</a:t>
            </a:r>
            <a:r>
              <a:rPr lang="en-US" dirty="0"/>
              <a:t> </a:t>
            </a:r>
            <a:r>
              <a:rPr lang="en-US" dirty="0" err="1"/>
              <a:t>ràpida</a:t>
            </a:r>
            <a:r>
              <a:rPr lang="en-US" dirty="0"/>
              <a:t>. </a:t>
            </a:r>
          </a:p>
        </p:txBody>
      </p:sp>
      <p:pic>
        <p:nvPicPr>
          <p:cNvPr id="11268" name="Picture 4" descr="Transfer Learning | Understanding Transfer Learning for Deep Learning">
            <a:extLst>
              <a:ext uri="{FF2B5EF4-FFF2-40B4-BE49-F238E27FC236}">
                <a16:creationId xmlns:a16="http://schemas.microsoft.com/office/drawing/2014/main" id="{47B315B1-139D-4B87-B846-B4D50E784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56796" y="702156"/>
            <a:ext cx="6530271" cy="5273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19712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FAAAB002-E48E-4009-828A-511F7A8280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4" descr="White bulbs with a yellow one standing out">
            <a:extLst>
              <a:ext uri="{FF2B5EF4-FFF2-40B4-BE49-F238E27FC236}">
                <a16:creationId xmlns:a16="http://schemas.microsoft.com/office/drawing/2014/main" id="{BD64A8E9-9A34-450E-AE0F-F66283731E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5" r="7696" b="233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97EF55D5-23F0-4398-B16B-AEF5778C3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423123"/>
            <a:ext cx="4216219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DF32581-CAA1-43C6-8532-DC56C8435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01200"/>
            <a:ext cx="4214869" cy="575705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2192BC-AD76-4B16-B77A-24736F50B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540" y="1131195"/>
            <a:ext cx="3730810" cy="1247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>
                <a:solidFill>
                  <a:srgbClr val="FFFFFF"/>
                </a:solidFill>
              </a:rPr>
              <a:t>Innovació</a:t>
            </a:r>
          </a:p>
        </p:txBody>
      </p:sp>
      <p:sp>
        <p:nvSpPr>
          <p:cNvPr id="48" name="Content Placeholder 2">
            <a:extLst>
              <a:ext uri="{FF2B5EF4-FFF2-40B4-BE49-F238E27FC236}">
                <a16:creationId xmlns:a16="http://schemas.microsoft.com/office/drawing/2014/main" id="{01880F7E-35E7-4533-AF69-B970D62E69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531" y="2438399"/>
            <a:ext cx="3730810" cy="3505201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No es la primera IA relacionada amb videojocs:</a:t>
            </a:r>
          </a:p>
          <a:p>
            <a:pPr lvl="1"/>
            <a:r>
              <a:rPr lang="es-ES">
                <a:solidFill>
                  <a:srgbClr val="FFFFFF"/>
                </a:solidFill>
              </a:rPr>
              <a:t>Deepmind(Atari), stockfish(chess), etc</a:t>
            </a:r>
          </a:p>
          <a:p>
            <a:r>
              <a:rPr lang="en-US" b="1">
                <a:solidFill>
                  <a:srgbClr val="FFFFFF"/>
                </a:solidFill>
              </a:rPr>
              <a:t>Però és la primera </a:t>
            </a:r>
            <a:r>
              <a:rPr lang="en-US">
                <a:solidFill>
                  <a:srgbClr val="FFFFFF"/>
                </a:solidFill>
              </a:rPr>
              <a:t>en tenir èxit davant d’un joc tant complex: 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Milers de possibilitats. 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Comportaments enemics diversos. </a:t>
            </a:r>
          </a:p>
          <a:p>
            <a:pPr lvl="1"/>
            <a:r>
              <a:rPr lang="en-US">
                <a:solidFill>
                  <a:srgbClr val="FFFFFF"/>
                </a:solidFill>
              </a:rPr>
              <a:t>Controla 5 bots al mateix temps</a:t>
            </a:r>
          </a:p>
          <a:p>
            <a:r>
              <a:rPr lang="es-ES">
                <a:solidFill>
                  <a:srgbClr val="FFFFFF"/>
                </a:solidFill>
              </a:rPr>
              <a:t>Ha guanyat als </a:t>
            </a:r>
            <a:r>
              <a:rPr lang="es-ES" b="1">
                <a:solidFill>
                  <a:srgbClr val="FFFFFF"/>
                </a:solidFill>
              </a:rPr>
              <a:t>millors jugadors </a:t>
            </a:r>
            <a:r>
              <a:rPr lang="es-ES">
                <a:solidFill>
                  <a:srgbClr val="FFFFFF"/>
                </a:solidFill>
              </a:rPr>
              <a:t>del videojoc. </a:t>
            </a:r>
            <a:endParaRPr lang="en-US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72909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Rectangle 39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0D9689-837C-46B4-A556-EA4DA2F5C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6"/>
            <a:ext cx="3568661" cy="11887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Impacte empresarial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A24FDAB6-E321-4D74-AF83-DE346F2E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r>
              <a:rPr lang="es-ES" dirty="0"/>
              <a:t>Busca la </a:t>
            </a:r>
            <a:r>
              <a:rPr lang="es-ES" dirty="0" err="1"/>
              <a:t>rercerca</a:t>
            </a:r>
            <a:r>
              <a:rPr lang="es-ES" dirty="0"/>
              <a:t> del </a:t>
            </a:r>
            <a:r>
              <a:rPr lang="es-ES" dirty="0" err="1"/>
              <a:t>desenvolupament</a:t>
            </a:r>
            <a:r>
              <a:rPr lang="es-ES" dirty="0"/>
              <a:t> de la IA de forma amistosa i beneficiosa per la </a:t>
            </a:r>
            <a:r>
              <a:rPr lang="es-ES" dirty="0" err="1"/>
              <a:t>societat</a:t>
            </a:r>
            <a:r>
              <a:rPr lang="es-ES" dirty="0"/>
              <a:t>. </a:t>
            </a:r>
          </a:p>
          <a:p>
            <a:r>
              <a:rPr lang="es-ES" b="1" dirty="0"/>
              <a:t>2015</a:t>
            </a:r>
            <a:r>
              <a:rPr lang="es-ES" dirty="0"/>
              <a:t>: Fundada </a:t>
            </a:r>
            <a:r>
              <a:rPr lang="es-ES" dirty="0" err="1"/>
              <a:t>l’any</a:t>
            </a:r>
            <a:r>
              <a:rPr lang="es-ES" dirty="0"/>
              <a:t> 2015 per: Elon Musk, Sam </a:t>
            </a:r>
            <a:r>
              <a:rPr lang="es-ES" dirty="0" err="1"/>
              <a:t>Atam</a:t>
            </a:r>
            <a:r>
              <a:rPr lang="es-ES" dirty="0"/>
              <a:t>, etc. </a:t>
            </a:r>
          </a:p>
          <a:p>
            <a:r>
              <a:rPr lang="es-ES" b="1" dirty="0"/>
              <a:t>2019</a:t>
            </a:r>
            <a:r>
              <a:rPr lang="es-ES" dirty="0"/>
              <a:t>: </a:t>
            </a:r>
            <a:r>
              <a:rPr lang="es-ES" b="1" dirty="0"/>
              <a:t>1 </a:t>
            </a:r>
            <a:r>
              <a:rPr lang="es-ES" b="1" dirty="0" err="1"/>
              <a:t>milió</a:t>
            </a:r>
            <a:r>
              <a:rPr lang="es-ES" b="1" dirty="0"/>
              <a:t> </a:t>
            </a:r>
            <a:r>
              <a:rPr lang="es-ES" dirty="0"/>
              <a:t>de </a:t>
            </a:r>
            <a:r>
              <a:rPr lang="es-ES" dirty="0" err="1"/>
              <a:t>dolars</a:t>
            </a:r>
            <a:r>
              <a:rPr lang="es-ES" dirty="0"/>
              <a:t> </a:t>
            </a:r>
            <a:r>
              <a:rPr lang="es-ES" dirty="0" err="1"/>
              <a:t>d’inversión</a:t>
            </a:r>
            <a:r>
              <a:rPr lang="es-ES" dirty="0"/>
              <a:t> per Microsoft. </a:t>
            </a:r>
          </a:p>
          <a:p>
            <a:r>
              <a:rPr lang="es-ES" dirty="0"/>
              <a:t>Té </a:t>
            </a:r>
            <a:r>
              <a:rPr lang="es-ES" dirty="0" err="1"/>
              <a:t>altres</a:t>
            </a:r>
            <a:r>
              <a:rPr lang="es-ES" dirty="0"/>
              <a:t> </a:t>
            </a:r>
            <a:r>
              <a:rPr lang="es-ES" dirty="0" err="1"/>
              <a:t>projectes</a:t>
            </a:r>
            <a:r>
              <a:rPr lang="es-ES" dirty="0"/>
              <a:t> </a:t>
            </a:r>
            <a:r>
              <a:rPr lang="es-ES" dirty="0" err="1"/>
              <a:t>coneguts</a:t>
            </a:r>
            <a:r>
              <a:rPr lang="es-ES" dirty="0"/>
              <a:t>: GPT-2, Codex, GPT-3</a:t>
            </a:r>
            <a:endParaRPr lang="en-US" dirty="0"/>
          </a:p>
        </p:txBody>
      </p:sp>
      <p:pic>
        <p:nvPicPr>
          <p:cNvPr id="21" name="Picture 20" descr="Setas azuis a apontar para um botão vermelho">
            <a:extLst>
              <a:ext uri="{FF2B5EF4-FFF2-40B4-BE49-F238E27FC236}">
                <a16:creationId xmlns:a16="http://schemas.microsoft.com/office/drawing/2014/main" id="{1C37C5DF-F4AE-46EF-90CA-F2F53743C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7" r="13316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8696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3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10D9689-837C-46B4-A556-EA4DA2F5C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6"/>
            <a:ext cx="3568661" cy="118872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err="1"/>
              <a:t>Beneficis</a:t>
            </a:r>
            <a:r>
              <a:rPr lang="en-US"/>
              <a:t> </a:t>
            </a:r>
            <a:r>
              <a:rPr lang="en-US" err="1"/>
              <a:t>empresarials</a:t>
            </a:r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C768673-F0F3-41EF-BE84-7C479CC1D1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06" y="2340864"/>
            <a:ext cx="3568661" cy="3634486"/>
          </a:xfrm>
        </p:spPr>
        <p:txBody>
          <a:bodyPr>
            <a:normAutofit/>
          </a:bodyPr>
          <a:lstStyle/>
          <a:p>
            <a:r>
              <a:rPr lang="es-ES" dirty="0" err="1"/>
              <a:t>OpenAI</a:t>
            </a:r>
            <a:r>
              <a:rPr lang="es-ES" dirty="0"/>
              <a:t> V -&gt; gran impacte sobre </a:t>
            </a:r>
            <a:r>
              <a:rPr lang="es-ES" dirty="0" err="1"/>
              <a:t>OpenAI</a:t>
            </a:r>
            <a:r>
              <a:rPr lang="es-ES" dirty="0"/>
              <a:t> Inc. </a:t>
            </a:r>
          </a:p>
          <a:p>
            <a:r>
              <a:rPr lang="es-ES" dirty="0"/>
              <a:t>Un </a:t>
            </a:r>
            <a:r>
              <a:rPr lang="es-ES" dirty="0" err="1"/>
              <a:t>dels</a:t>
            </a:r>
            <a:r>
              <a:rPr lang="es-ES" dirty="0"/>
              <a:t> </a:t>
            </a:r>
            <a:r>
              <a:rPr lang="es-ES" dirty="0" err="1"/>
              <a:t>projectes</a:t>
            </a:r>
            <a:r>
              <a:rPr lang="es-ES" dirty="0"/>
              <a:t> </a:t>
            </a:r>
            <a:r>
              <a:rPr lang="es-ES" dirty="0" err="1"/>
              <a:t>amb</a:t>
            </a:r>
            <a:r>
              <a:rPr lang="es-ES" dirty="0"/>
              <a:t> </a:t>
            </a:r>
            <a:r>
              <a:rPr lang="es-ES" dirty="0" err="1"/>
              <a:t>més</a:t>
            </a:r>
            <a:r>
              <a:rPr lang="es-ES" dirty="0"/>
              <a:t> </a:t>
            </a:r>
            <a:r>
              <a:rPr lang="es-ES" dirty="0" err="1"/>
              <a:t>repercussió</a:t>
            </a:r>
            <a:r>
              <a:rPr lang="es-ES" dirty="0"/>
              <a:t> mediática </a:t>
            </a:r>
            <a:r>
              <a:rPr lang="es-ES" dirty="0" err="1"/>
              <a:t>als</a:t>
            </a:r>
            <a:r>
              <a:rPr lang="es-ES" dirty="0"/>
              <a:t> </a:t>
            </a:r>
            <a:r>
              <a:rPr lang="es-ES" dirty="0" err="1"/>
              <a:t>últims</a:t>
            </a:r>
            <a:r>
              <a:rPr lang="es-ES" dirty="0"/>
              <a:t> </a:t>
            </a:r>
            <a:r>
              <a:rPr lang="es-ES" dirty="0" err="1"/>
              <a:t>anys</a:t>
            </a:r>
            <a:r>
              <a:rPr lang="es-ES" dirty="0"/>
              <a:t> </a:t>
            </a:r>
            <a:r>
              <a:rPr lang="es-ES" b="1" dirty="0"/>
              <a:t>(</a:t>
            </a:r>
            <a:r>
              <a:rPr lang="es-ES" b="1" dirty="0" err="1"/>
              <a:t>sobretot</a:t>
            </a:r>
            <a:r>
              <a:rPr lang="es-ES" b="1" dirty="0"/>
              <a:t> al </a:t>
            </a:r>
            <a:r>
              <a:rPr lang="es-ES" b="1" dirty="0" err="1"/>
              <a:t>món</a:t>
            </a:r>
            <a:r>
              <a:rPr lang="es-ES" b="1" dirty="0"/>
              <a:t> </a:t>
            </a:r>
            <a:r>
              <a:rPr lang="es-ES" b="1" dirty="0" err="1"/>
              <a:t>dels</a:t>
            </a:r>
            <a:r>
              <a:rPr lang="es-ES" b="1" dirty="0"/>
              <a:t> </a:t>
            </a:r>
            <a:r>
              <a:rPr lang="es-ES" b="1" dirty="0" err="1"/>
              <a:t>videojocs</a:t>
            </a:r>
            <a:r>
              <a:rPr lang="es-ES" b="1" dirty="0"/>
              <a:t>). </a:t>
            </a:r>
          </a:p>
          <a:p>
            <a:r>
              <a:rPr lang="en-US" dirty="0"/>
              <a:t>El </a:t>
            </a:r>
            <a:r>
              <a:rPr lang="en-US" dirty="0" err="1"/>
              <a:t>desenvolupament</a:t>
            </a:r>
            <a:r>
              <a:rPr lang="en-US" dirty="0"/>
              <a:t> </a:t>
            </a:r>
            <a:r>
              <a:rPr lang="en-US" dirty="0" err="1"/>
              <a:t>d’aquestes</a:t>
            </a:r>
            <a:r>
              <a:rPr lang="en-US" dirty="0"/>
              <a:t> </a:t>
            </a:r>
            <a:r>
              <a:rPr lang="en-US" dirty="0" err="1"/>
              <a:t>tècniques</a:t>
            </a:r>
            <a:r>
              <a:rPr lang="en-US" dirty="0"/>
              <a:t> </a:t>
            </a:r>
            <a:r>
              <a:rPr lang="en-US" dirty="0" err="1"/>
              <a:t>s’està</a:t>
            </a:r>
            <a:r>
              <a:rPr lang="en-US" dirty="0"/>
              <a:t> </a:t>
            </a:r>
            <a:r>
              <a:rPr lang="en-US" dirty="0" err="1"/>
              <a:t>portant</a:t>
            </a:r>
            <a:r>
              <a:rPr lang="en-US" dirty="0"/>
              <a:t> al </a:t>
            </a:r>
            <a:r>
              <a:rPr lang="en-US" dirty="0" err="1"/>
              <a:t>món</a:t>
            </a:r>
            <a:r>
              <a:rPr lang="en-US" dirty="0"/>
              <a:t> real</a:t>
            </a:r>
          </a:p>
          <a:p>
            <a:pPr lvl="1"/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robòtica</a:t>
            </a:r>
            <a:r>
              <a:rPr lang="en-US" dirty="0"/>
              <a:t> </a:t>
            </a:r>
            <a:r>
              <a:rPr lang="en-US" dirty="0" err="1"/>
              <a:t>resol</a:t>
            </a:r>
            <a:r>
              <a:rPr lang="en-US" dirty="0"/>
              <a:t> cub de </a:t>
            </a:r>
            <a:r>
              <a:rPr lang="en-US" dirty="0" err="1"/>
              <a:t>rubik</a:t>
            </a:r>
            <a:r>
              <a:rPr lang="en-US" dirty="0"/>
              <a:t>. 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pPr marL="324000" lvl="1" indent="0">
              <a:buNone/>
            </a:pPr>
            <a:endParaRPr lang="en-US" dirty="0"/>
          </a:p>
        </p:txBody>
      </p:sp>
      <p:pic>
        <p:nvPicPr>
          <p:cNvPr id="5" name="Picture 4" descr="Graph on document with pen">
            <a:extLst>
              <a:ext uri="{FF2B5EF4-FFF2-40B4-BE49-F238E27FC236}">
                <a16:creationId xmlns:a16="http://schemas.microsoft.com/office/drawing/2014/main" id="{8BE5CDF4-C13A-4A43-8B1C-2AD671810B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17" r="13316" b="-1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868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23">
            <a:extLst>
              <a:ext uri="{FF2B5EF4-FFF2-40B4-BE49-F238E27FC236}">
                <a16:creationId xmlns:a16="http://schemas.microsoft.com/office/drawing/2014/main" id="{FAAAB002-E48E-4009-828A-511F7A8280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des on papers">
            <a:extLst>
              <a:ext uri="{FF2B5EF4-FFF2-40B4-BE49-F238E27FC236}">
                <a16:creationId xmlns:a16="http://schemas.microsoft.com/office/drawing/2014/main" id="{9982188F-9FF1-4DF2-A8A6-B7D29E3D2F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68" r="9091" b="1522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7EF55D5-23F0-4398-B16B-AEF5778C3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423123"/>
            <a:ext cx="4216219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DF32581-CAA1-43C6-8532-DC56C8435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01200"/>
            <a:ext cx="4214869" cy="575705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77058A-D0C6-4A30-A83E-7776C4B4D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540" y="1131195"/>
            <a:ext cx="3730810" cy="1247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600" dirty="0" err="1">
                <a:solidFill>
                  <a:srgbClr val="FFFFFF"/>
                </a:solidFill>
              </a:rPr>
              <a:t>Riscos</a:t>
            </a:r>
            <a:r>
              <a:rPr lang="en-US" sz="2600" dirty="0">
                <a:solidFill>
                  <a:srgbClr val="FFFFFF"/>
                </a:solidFill>
              </a:rPr>
              <a:t> </a:t>
            </a:r>
            <a:r>
              <a:rPr lang="en-US" sz="2600" dirty="0" err="1">
                <a:solidFill>
                  <a:srgbClr val="FFFFFF"/>
                </a:solidFill>
              </a:rPr>
              <a:t>empresarials</a:t>
            </a:r>
            <a:endParaRPr lang="en-US" sz="2600" dirty="0">
              <a:solidFill>
                <a:srgbClr val="FFFFFF"/>
              </a:solidFill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AC89B77-B39A-403A-9DDA-ABE926DF7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531" y="2438399"/>
            <a:ext cx="3730810" cy="3505201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Risc potencial de perdre inversors: </a:t>
            </a:r>
          </a:p>
          <a:p>
            <a:pPr lvl="1"/>
            <a:r>
              <a:rPr lang="es-ES">
                <a:solidFill>
                  <a:srgbClr val="FFFFFF"/>
                </a:solidFill>
              </a:rPr>
              <a:t>La tecnología no es comercialitza. </a:t>
            </a:r>
          </a:p>
          <a:p>
            <a:pPr lvl="1"/>
            <a:r>
              <a:rPr lang="es-ES">
                <a:solidFill>
                  <a:srgbClr val="FFFFFF"/>
                </a:solidFill>
              </a:rPr>
              <a:t>No té beneficis directes. </a:t>
            </a:r>
            <a:endParaRPr lang="en-US">
              <a:solidFill>
                <a:srgbClr val="FFFFFF"/>
              </a:solidFill>
            </a:endParaRPr>
          </a:p>
          <a:p>
            <a:pPr lvl="1"/>
            <a:endParaRPr lang="fr-FR">
              <a:solidFill>
                <a:srgbClr val="FFFFFF"/>
              </a:solidFill>
            </a:endParaRPr>
          </a:p>
          <a:p>
            <a:pPr lvl="1"/>
            <a:endParaRPr lang="fr-FR">
              <a:solidFill>
                <a:srgbClr val="FFFFFF"/>
              </a:solidFill>
            </a:endParaRPr>
          </a:p>
          <a:p>
            <a:pPr marL="324000" lvl="1" indent="0">
              <a:buNone/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470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4" descr="View from top of a car speeding along a bridge">
            <a:extLst>
              <a:ext uri="{FF2B5EF4-FFF2-40B4-BE49-F238E27FC236}">
                <a16:creationId xmlns:a16="http://schemas.microsoft.com/office/drawing/2014/main" id="{0D6AEDF6-5FBB-4360-B881-B5D42ABF9B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2819" b="12181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DB43614-2980-400B-A125-D3C94B64E9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Beneficis</a:t>
            </a:r>
            <a:r>
              <a:rPr lang="en-US" dirty="0">
                <a:solidFill>
                  <a:schemeClr val="tx1"/>
                </a:solidFill>
              </a:rPr>
              <a:t> socials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364E764C-5C3F-4B8B-8F54-B41A043374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s-ES" dirty="0" err="1"/>
              <a:t>Avenç</a:t>
            </a:r>
            <a:r>
              <a:rPr lang="es-ES" dirty="0"/>
              <a:t> </a:t>
            </a:r>
            <a:r>
              <a:rPr lang="es-ES" dirty="0" err="1"/>
              <a:t>tecnològic</a:t>
            </a:r>
            <a:r>
              <a:rPr lang="es-ES" dirty="0"/>
              <a:t> </a:t>
            </a:r>
            <a:r>
              <a:rPr lang="es-ES" dirty="0" err="1"/>
              <a:t>molt</a:t>
            </a:r>
            <a:r>
              <a:rPr lang="es-ES" dirty="0"/>
              <a:t> gran</a:t>
            </a:r>
          </a:p>
          <a:p>
            <a:pPr lvl="1"/>
            <a:r>
              <a:rPr lang="es-ES" dirty="0"/>
              <a:t>Ha </a:t>
            </a:r>
            <a:r>
              <a:rPr lang="es-ES" dirty="0" err="1"/>
              <a:t>sigut</a:t>
            </a:r>
            <a:r>
              <a:rPr lang="es-ES" dirty="0"/>
              <a:t> </a:t>
            </a:r>
            <a:r>
              <a:rPr lang="es-ES" dirty="0" err="1"/>
              <a:t>capaç</a:t>
            </a:r>
            <a:r>
              <a:rPr lang="es-ES" dirty="0"/>
              <a:t> de </a:t>
            </a:r>
            <a:r>
              <a:rPr lang="es-ES" dirty="0" err="1"/>
              <a:t>guanyar</a:t>
            </a:r>
            <a:r>
              <a:rPr lang="es-ES" dirty="0"/>
              <a:t> </a:t>
            </a:r>
            <a:r>
              <a:rPr lang="es-ES" dirty="0" err="1"/>
              <a:t>als</a:t>
            </a:r>
            <a:r>
              <a:rPr lang="es-ES" dirty="0"/>
              <a:t> </a:t>
            </a:r>
            <a:r>
              <a:rPr lang="es-ES" dirty="0" err="1"/>
              <a:t>millors</a:t>
            </a:r>
            <a:r>
              <a:rPr lang="es-ES" dirty="0"/>
              <a:t> </a:t>
            </a:r>
            <a:r>
              <a:rPr lang="es-ES" dirty="0" err="1"/>
              <a:t>jugadors</a:t>
            </a:r>
            <a:r>
              <a:rPr lang="es-ES" dirty="0"/>
              <a:t> del </a:t>
            </a:r>
            <a:r>
              <a:rPr lang="es-ES" dirty="0" err="1"/>
              <a:t>món</a:t>
            </a:r>
            <a:r>
              <a:rPr lang="es-ES" dirty="0"/>
              <a:t>. </a:t>
            </a:r>
          </a:p>
          <a:p>
            <a:r>
              <a:rPr lang="en-US" dirty="0" err="1"/>
              <a:t>Extrapolable</a:t>
            </a:r>
            <a:r>
              <a:rPr lang="en-US" dirty="0"/>
              <a:t> a </a:t>
            </a:r>
            <a:r>
              <a:rPr lang="en-US" dirty="0" err="1"/>
              <a:t>problemes</a:t>
            </a:r>
            <a:r>
              <a:rPr lang="en-US" dirty="0"/>
              <a:t> de la </a:t>
            </a:r>
            <a:r>
              <a:rPr lang="en-US" dirty="0" err="1"/>
              <a:t>vida</a:t>
            </a:r>
            <a:r>
              <a:rPr lang="en-US" dirty="0"/>
              <a:t> </a:t>
            </a:r>
            <a:r>
              <a:rPr lang="en-US" dirty="0" err="1"/>
              <a:t>diària</a:t>
            </a:r>
            <a:r>
              <a:rPr lang="en-US" dirty="0"/>
              <a:t> que </a:t>
            </a:r>
            <a:r>
              <a:rPr lang="en-US" dirty="0" err="1"/>
              <a:t>impliquin</a:t>
            </a:r>
            <a:r>
              <a:rPr lang="en-US" dirty="0"/>
              <a:t> </a:t>
            </a:r>
            <a:r>
              <a:rPr lang="en-US" dirty="0" err="1"/>
              <a:t>preses</a:t>
            </a:r>
            <a:r>
              <a:rPr lang="en-US" dirty="0"/>
              <a:t> de decisions </a:t>
            </a:r>
            <a:r>
              <a:rPr lang="en-US" dirty="0" err="1"/>
              <a:t>en</a:t>
            </a:r>
            <a:r>
              <a:rPr lang="en-US" dirty="0"/>
              <a:t> un </a:t>
            </a:r>
            <a:r>
              <a:rPr lang="en-US" dirty="0" err="1"/>
              <a:t>entorn</a:t>
            </a:r>
            <a:r>
              <a:rPr lang="en-US" dirty="0"/>
              <a:t> </a:t>
            </a:r>
            <a:r>
              <a:rPr lang="en-US" dirty="0" err="1"/>
              <a:t>dinàmic</a:t>
            </a:r>
            <a:r>
              <a:rPr lang="en-US" dirty="0"/>
              <a:t>. </a:t>
            </a:r>
          </a:p>
          <a:p>
            <a:r>
              <a:rPr lang="en-US" dirty="0"/>
              <a:t>Ha </a:t>
            </a:r>
            <a:r>
              <a:rPr lang="en-US" dirty="0" err="1"/>
              <a:t>donat</a:t>
            </a:r>
            <a:r>
              <a:rPr lang="en-US" dirty="0"/>
              <a:t> </a:t>
            </a:r>
            <a:r>
              <a:rPr lang="en-US" dirty="0" err="1"/>
              <a:t>vida</a:t>
            </a:r>
            <a:r>
              <a:rPr lang="en-US" dirty="0"/>
              <a:t> de </a:t>
            </a:r>
            <a:r>
              <a:rPr lang="en-US" dirty="0" err="1"/>
              <a:t>nou</a:t>
            </a:r>
            <a:r>
              <a:rPr lang="en-US" dirty="0"/>
              <a:t> a un </a:t>
            </a:r>
            <a:r>
              <a:rPr lang="en-US" dirty="0" err="1"/>
              <a:t>joc</a:t>
            </a:r>
            <a:r>
              <a:rPr lang="en-US" dirty="0"/>
              <a:t> que </a:t>
            </a:r>
            <a:r>
              <a:rPr lang="en-US" dirty="0" err="1"/>
              <a:t>té</a:t>
            </a:r>
            <a:r>
              <a:rPr lang="en-US" dirty="0"/>
              <a:t> molts </a:t>
            </a:r>
            <a:r>
              <a:rPr lang="en-US" dirty="0" err="1"/>
              <a:t>anys</a:t>
            </a:r>
            <a:r>
              <a:rPr lang="en-US" dirty="0"/>
              <a:t>. </a:t>
            </a:r>
          </a:p>
          <a:p>
            <a:r>
              <a:rPr lang="en-US" dirty="0" err="1"/>
              <a:t>D’aprenentatge</a:t>
            </a:r>
            <a:r>
              <a:rPr lang="en-US" dirty="0"/>
              <a:t> per a </a:t>
            </a:r>
            <a:r>
              <a:rPr lang="en-US" dirty="0" err="1"/>
              <a:t>jugadors</a:t>
            </a:r>
            <a:r>
              <a:rPr lang="en-US" dirty="0"/>
              <a:t> professionals de Dota 2. </a:t>
            </a:r>
          </a:p>
        </p:txBody>
      </p:sp>
    </p:spTree>
    <p:extLst>
      <p:ext uri="{BB962C8B-B14F-4D97-AF65-F5344CB8AC3E}">
        <p14:creationId xmlns:p14="http://schemas.microsoft.com/office/powerpoint/2010/main" val="991051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23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25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7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29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2" name="Rectangle 31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's feet on a chalkboard&#10;&#10;Description automatically generated with low confidence">
            <a:extLst>
              <a:ext uri="{FF2B5EF4-FFF2-40B4-BE49-F238E27FC236}">
                <a16:creationId xmlns:a16="http://schemas.microsoft.com/office/drawing/2014/main" id="{699FB290-1CA8-40A2-B52F-A943ED0956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0863" b="48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E59C9C-9084-40CA-9BD1-58747C263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5201" y="1020431"/>
            <a:ext cx="10225530" cy="14750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 err="1">
                <a:solidFill>
                  <a:schemeClr val="tx1"/>
                </a:solidFill>
              </a:rPr>
              <a:t>Riscos</a:t>
            </a:r>
            <a:r>
              <a:rPr lang="en-US" sz="4000" dirty="0">
                <a:solidFill>
                  <a:schemeClr val="tx1"/>
                </a:solidFill>
              </a:rPr>
              <a:t> socials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5813C4F-1553-4C01-8A19-8766459FF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0725" y="3220704"/>
            <a:ext cx="10225530" cy="5903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cap="all" dirty="0" err="1">
                <a:solidFill>
                  <a:schemeClr val="tx1"/>
                </a:solidFill>
              </a:rPr>
              <a:t>Perill</a:t>
            </a:r>
            <a:r>
              <a:rPr lang="en-US" sz="1600" cap="all" dirty="0">
                <a:solidFill>
                  <a:schemeClr val="tx1"/>
                </a:solidFill>
              </a:rPr>
              <a:t> que </a:t>
            </a:r>
            <a:r>
              <a:rPr lang="en-US" sz="1600" cap="all" dirty="0" err="1">
                <a:solidFill>
                  <a:schemeClr val="tx1"/>
                </a:solidFill>
              </a:rPr>
              <a:t>s’utilitzi</a:t>
            </a:r>
            <a:r>
              <a:rPr lang="en-US" sz="1600" cap="all" dirty="0">
                <a:solidFill>
                  <a:schemeClr val="tx1"/>
                </a:solidFill>
              </a:rPr>
              <a:t> per una IA </a:t>
            </a:r>
            <a:r>
              <a:rPr lang="en-US" sz="1600" cap="all" dirty="0" err="1">
                <a:solidFill>
                  <a:schemeClr val="tx1"/>
                </a:solidFill>
              </a:rPr>
              <a:t>nociva</a:t>
            </a:r>
            <a:r>
              <a:rPr lang="en-US" sz="1600" cap="all" dirty="0">
                <a:solidFill>
                  <a:schemeClr val="tx1"/>
                </a:solidFill>
              </a:rPr>
              <a:t> a </a:t>
            </a:r>
            <a:r>
              <a:rPr lang="en-US" sz="1600" cap="all" dirty="0" err="1">
                <a:solidFill>
                  <a:schemeClr val="tx1"/>
                </a:solidFill>
              </a:rPr>
              <a:t>l’ésser</a:t>
            </a:r>
            <a:r>
              <a:rPr lang="en-US" sz="1600" cap="all" dirty="0">
                <a:solidFill>
                  <a:schemeClr val="tx1"/>
                </a:solidFill>
              </a:rPr>
              <a:t> </a:t>
            </a:r>
            <a:r>
              <a:rPr lang="en-US" sz="1600" cap="all" dirty="0" err="1">
                <a:solidFill>
                  <a:schemeClr val="tx1"/>
                </a:solidFill>
              </a:rPr>
              <a:t>humà</a:t>
            </a:r>
            <a:endParaRPr lang="en-US" sz="1600" cap="al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99243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F92989FB-1024-49B7-BDF1-B3CE27D486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A8C951-F91E-4516-B1EC-948834665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22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s-ES">
                <a:solidFill>
                  <a:schemeClr val="bg1">
                    <a:lumMod val="85000"/>
                    <a:lumOff val="15000"/>
                  </a:schemeClr>
                </a:solidFill>
              </a:rPr>
              <a:t>Què és openAI five?</a:t>
            </a:r>
            <a:endParaRPr lang="en-US">
              <a:solidFill>
                <a:schemeClr val="bg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987D6F4-EC95-4EF1-A8AD-4B70386CEE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5F792DF-9D0A-4DB6-9A9E-7312F5A7E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7498080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BC7EA7B-802E-41F4-8926-C4475287A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6851" y="723898"/>
            <a:ext cx="7498616" cy="5676901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11F1D3E6-94D2-4140-941C-575484F6AE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57961902"/>
              </p:ext>
            </p:extLst>
          </p:nvPr>
        </p:nvGraphicFramePr>
        <p:xfrm>
          <a:off x="4598438" y="1207783"/>
          <a:ext cx="7012370" cy="4709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45232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FAAAB002-E48E-4009-828A-511F7A8280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ladder in the desert">
            <a:extLst>
              <a:ext uri="{FF2B5EF4-FFF2-40B4-BE49-F238E27FC236}">
                <a16:creationId xmlns:a16="http://schemas.microsoft.com/office/drawing/2014/main" id="{466E83CB-4AF6-4FF1-B9AE-9C7BE200246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9091" b="233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7EF55D5-23F0-4398-B16B-AEF5778C30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423123"/>
            <a:ext cx="4216219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F32581-CAA1-43C6-8532-DC56C8435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067" y="601200"/>
            <a:ext cx="4214869" cy="5757055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EEF586-983B-4EEF-861D-75BEE1E51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540" y="1131195"/>
            <a:ext cx="3730810" cy="124793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z="2600">
                <a:solidFill>
                  <a:srgbClr val="FFFFFF"/>
                </a:solidFill>
              </a:rPr>
              <a:t>P</a:t>
            </a:r>
            <a:r>
              <a:rPr lang="en-US" sz="2600">
                <a:solidFill>
                  <a:srgbClr val="FFFFFF"/>
                </a:solidFill>
              </a:rPr>
              <a:t>lans futurs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5C92773-4788-4264-8C0A-44ADFAF7D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8531" y="2438399"/>
            <a:ext cx="3730810" cy="3505201"/>
          </a:xfrm>
        </p:spPr>
        <p:txBody>
          <a:bodyPr>
            <a:normAutofit/>
          </a:bodyPr>
          <a:lstStyle/>
          <a:p>
            <a:r>
              <a:rPr lang="es-ES" b="1">
                <a:solidFill>
                  <a:srgbClr val="FFFFFF"/>
                </a:solidFill>
              </a:rPr>
              <a:t>Nou objectiu: </a:t>
            </a:r>
            <a:r>
              <a:rPr lang="es-ES">
                <a:solidFill>
                  <a:srgbClr val="FFFFFF"/>
                </a:solidFill>
              </a:rPr>
              <a:t>més enllà dels videojocs. </a:t>
            </a:r>
          </a:p>
          <a:p>
            <a:pPr lvl="1"/>
            <a:r>
              <a:rPr lang="es-ES" b="1">
                <a:solidFill>
                  <a:srgbClr val="FFFFFF"/>
                </a:solidFill>
              </a:rPr>
              <a:t>Implementar eines i tècniques que ja té en aplicacions del món real. </a:t>
            </a:r>
          </a:p>
          <a:p>
            <a:pPr lvl="1"/>
            <a:r>
              <a:rPr lang="es-ES" b="1">
                <a:solidFill>
                  <a:srgbClr val="FFFFFF"/>
                </a:solidFill>
              </a:rPr>
              <a:t>Seguir desenvolupant aquestes eines i tècniques en el món real</a:t>
            </a:r>
            <a:endParaRPr lang="en-US" b="1">
              <a:solidFill>
                <a:srgbClr val="FFFFFF"/>
              </a:solidFill>
            </a:endParaRPr>
          </a:p>
          <a:p>
            <a:pPr lvl="1"/>
            <a:endParaRPr lang="fr-FR">
              <a:solidFill>
                <a:srgbClr val="FFFFFF"/>
              </a:solidFill>
            </a:endParaRPr>
          </a:p>
          <a:p>
            <a:pPr lvl="1"/>
            <a:endParaRPr lang="fr-FR">
              <a:solidFill>
                <a:srgbClr val="FFFFFF"/>
              </a:solidFill>
            </a:endParaRPr>
          </a:p>
          <a:p>
            <a:pPr marL="324000" lvl="1" indent="0">
              <a:buNone/>
            </a:pP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3565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A43B05A4-157F-403C-939A-ED1B6A0A02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14D028-C2F6-4CC2-9B12-814AF3474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507414"/>
            <a:ext cx="5120255" cy="3903332"/>
          </a:xfrm>
        </p:spPr>
        <p:txBody>
          <a:bodyPr anchor="t">
            <a:normAutofit/>
          </a:bodyPr>
          <a:lstStyle/>
          <a:p>
            <a:r>
              <a:rPr lang="es-ES" sz="4000">
                <a:solidFill>
                  <a:schemeClr val="tx1">
                    <a:lumMod val="85000"/>
                    <a:lumOff val="15000"/>
                  </a:schemeClr>
                </a:solidFill>
              </a:rPr>
              <a:t>Conclusió</a:t>
            </a:r>
            <a:endParaRPr lang="en-US" sz="40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Rectangle 9">
            <a:extLst>
              <a:ext uri="{FF2B5EF4-FFF2-40B4-BE49-F238E27FC236}">
                <a16:creationId xmlns:a16="http://schemas.microsoft.com/office/drawing/2014/main" id="{E8CCE107-A70B-4916-9A0B-751C70B9B5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9A925BC7-7CC5-4A0C-9B3D-8829EBF28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4244340" y="3329711"/>
            <a:ext cx="3703320" cy="5872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CAE780-28A5-431F-B3F4-0E928AEA4A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1743" y="1507415"/>
            <a:ext cx="4819091" cy="3903331"/>
          </a:xfrm>
          <a:ln w="5715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900" dirty="0" err="1"/>
              <a:t>OpenAI</a:t>
            </a:r>
            <a:r>
              <a:rPr lang="en-US" sz="1900" dirty="0"/>
              <a:t> Five </a:t>
            </a:r>
            <a:r>
              <a:rPr lang="en-US" sz="1900" dirty="0" err="1"/>
              <a:t>és</a:t>
            </a:r>
            <a:r>
              <a:rPr lang="en-US" sz="1900" dirty="0"/>
              <a:t> un </a:t>
            </a:r>
            <a:r>
              <a:rPr lang="en-US" sz="1900" dirty="0" err="1"/>
              <a:t>projecte</a:t>
            </a:r>
            <a:r>
              <a:rPr lang="en-US" sz="1900" dirty="0"/>
              <a:t> que </a:t>
            </a:r>
            <a:r>
              <a:rPr lang="en-US" sz="1900" b="1" dirty="0" err="1"/>
              <a:t>trenca</a:t>
            </a:r>
            <a:r>
              <a:rPr lang="en-US" sz="1900" b="1" dirty="0"/>
              <a:t> </a:t>
            </a:r>
            <a:r>
              <a:rPr lang="en-US" sz="1900" b="1" dirty="0" err="1"/>
              <a:t>barreres</a:t>
            </a:r>
            <a:r>
              <a:rPr lang="en-US" sz="1900" dirty="0"/>
              <a:t> </a:t>
            </a:r>
            <a:r>
              <a:rPr lang="en-US" sz="1900" dirty="0" err="1"/>
              <a:t>i</a:t>
            </a:r>
            <a:r>
              <a:rPr lang="en-US" sz="1900" dirty="0"/>
              <a:t> </a:t>
            </a:r>
            <a:r>
              <a:rPr lang="en-US" sz="1900" dirty="0" err="1"/>
              <a:t>obre</a:t>
            </a:r>
            <a:r>
              <a:rPr lang="en-US" sz="1900" dirty="0"/>
              <a:t> </a:t>
            </a:r>
            <a:r>
              <a:rPr lang="en-US" sz="1900" dirty="0" err="1"/>
              <a:t>noves</a:t>
            </a:r>
            <a:r>
              <a:rPr lang="en-US" sz="1900" dirty="0"/>
              <a:t> </a:t>
            </a:r>
            <a:r>
              <a:rPr lang="en-US" sz="1900" dirty="0" err="1"/>
              <a:t>portes</a:t>
            </a:r>
            <a:r>
              <a:rPr lang="en-US" sz="1900" dirty="0"/>
              <a:t> al </a:t>
            </a:r>
            <a:r>
              <a:rPr lang="en-US" sz="1900" dirty="0" err="1"/>
              <a:t>desenvolupament</a:t>
            </a:r>
            <a:r>
              <a:rPr lang="en-US" sz="1900" dirty="0"/>
              <a:t> de IAs </a:t>
            </a:r>
            <a:r>
              <a:rPr lang="en-US" sz="1900" dirty="0" err="1"/>
              <a:t>similars</a:t>
            </a:r>
            <a:r>
              <a:rPr lang="en-US" sz="1900" dirty="0"/>
              <a:t> que </a:t>
            </a:r>
            <a:r>
              <a:rPr lang="en-US" sz="1900" dirty="0" err="1"/>
              <a:t>siguin</a:t>
            </a:r>
            <a:r>
              <a:rPr lang="en-US" sz="1900" dirty="0"/>
              <a:t> </a:t>
            </a:r>
            <a:r>
              <a:rPr lang="en-US" sz="1900" dirty="0" err="1"/>
              <a:t>capaces</a:t>
            </a:r>
            <a:r>
              <a:rPr lang="en-US" sz="1900" dirty="0"/>
              <a:t> de </a:t>
            </a:r>
            <a:r>
              <a:rPr lang="en-US" sz="1900" dirty="0" err="1"/>
              <a:t>resoldre</a:t>
            </a:r>
            <a:r>
              <a:rPr lang="en-US" sz="1900" dirty="0"/>
              <a:t> </a:t>
            </a:r>
            <a:r>
              <a:rPr lang="en-US" sz="1900" dirty="0" err="1"/>
              <a:t>problemes</a:t>
            </a:r>
            <a:r>
              <a:rPr lang="en-US" sz="1900" dirty="0"/>
              <a:t> del </a:t>
            </a:r>
            <a:r>
              <a:rPr lang="en-US" sz="1900" dirty="0" err="1"/>
              <a:t>dia</a:t>
            </a:r>
            <a:r>
              <a:rPr lang="en-US" sz="1900" dirty="0"/>
              <a:t> a dia.</a:t>
            </a:r>
          </a:p>
          <a:p>
            <a:pPr>
              <a:lnSpc>
                <a:spcPct val="100000"/>
              </a:lnSpc>
            </a:pPr>
            <a:r>
              <a:rPr lang="en-US" sz="1900" dirty="0"/>
              <a:t>No </a:t>
            </a:r>
            <a:r>
              <a:rPr lang="en-US" sz="1900" dirty="0" err="1"/>
              <a:t>cal</a:t>
            </a:r>
            <a:r>
              <a:rPr lang="en-US" sz="1900" dirty="0"/>
              <a:t> que una IA </a:t>
            </a:r>
            <a:r>
              <a:rPr lang="en-US" sz="1900" dirty="0" err="1"/>
              <a:t>resolgui</a:t>
            </a:r>
            <a:r>
              <a:rPr lang="en-US" sz="1900" dirty="0"/>
              <a:t> tots </a:t>
            </a:r>
            <a:r>
              <a:rPr lang="en-US" sz="1900" dirty="0" err="1"/>
              <a:t>els</a:t>
            </a:r>
            <a:r>
              <a:rPr lang="en-US" sz="1900" dirty="0"/>
              <a:t> </a:t>
            </a:r>
            <a:r>
              <a:rPr lang="en-US" sz="1900" dirty="0" err="1"/>
              <a:t>problemes</a:t>
            </a:r>
            <a:r>
              <a:rPr lang="en-US" sz="1900" dirty="0"/>
              <a:t> del </a:t>
            </a:r>
            <a:r>
              <a:rPr lang="en-US" sz="1900" dirty="0" err="1"/>
              <a:t>món</a:t>
            </a:r>
            <a:r>
              <a:rPr lang="en-US" sz="1900" dirty="0"/>
              <a:t>: </a:t>
            </a:r>
            <a:r>
              <a:rPr lang="es-ES" sz="1900" dirty="0"/>
              <a:t>es </a:t>
            </a:r>
            <a:r>
              <a:rPr lang="es-ES" sz="1900" dirty="0" err="1"/>
              <a:t>pot</a:t>
            </a:r>
            <a:r>
              <a:rPr lang="es-ES" sz="1900" dirty="0"/>
              <a:t> </a:t>
            </a:r>
            <a:r>
              <a:rPr lang="es-ES" sz="1900" dirty="0" err="1"/>
              <a:t>fer</a:t>
            </a:r>
            <a:r>
              <a:rPr lang="es-ES" sz="1900" dirty="0"/>
              <a:t> </a:t>
            </a:r>
            <a:r>
              <a:rPr lang="es-ES" sz="1900" dirty="0" err="1"/>
              <a:t>resoldre</a:t>
            </a:r>
            <a:r>
              <a:rPr lang="es-ES" sz="1900" dirty="0"/>
              <a:t> un problema en </a:t>
            </a:r>
            <a:r>
              <a:rPr lang="es-ES" sz="1900" dirty="0" err="1"/>
              <a:t>concret</a:t>
            </a:r>
            <a:r>
              <a:rPr lang="es-ES" sz="1900" dirty="0"/>
              <a:t> i </a:t>
            </a:r>
            <a:r>
              <a:rPr lang="es-ES" sz="1900" dirty="0" err="1"/>
              <a:t>i</a:t>
            </a:r>
            <a:r>
              <a:rPr lang="es-ES" sz="1900" dirty="0"/>
              <a:t> </a:t>
            </a:r>
            <a:r>
              <a:rPr lang="es-ES" sz="1900" dirty="0" err="1"/>
              <a:t>avançar</a:t>
            </a:r>
            <a:r>
              <a:rPr lang="es-ES" sz="1900" dirty="0"/>
              <a:t> en el </a:t>
            </a:r>
            <a:r>
              <a:rPr lang="es-ES" sz="1900" dirty="0" err="1"/>
              <a:t>desenvolupament</a:t>
            </a:r>
            <a:r>
              <a:rPr lang="es-ES" sz="1900" dirty="0"/>
              <a:t> de </a:t>
            </a:r>
            <a:r>
              <a:rPr lang="es-ES" sz="1900" dirty="0" err="1"/>
              <a:t>tècniques</a:t>
            </a:r>
            <a:r>
              <a:rPr lang="es-ES" sz="1900" dirty="0"/>
              <a:t> i </a:t>
            </a:r>
            <a:r>
              <a:rPr lang="es-ES" sz="1900" dirty="0" err="1"/>
              <a:t>tecnologies</a:t>
            </a:r>
            <a:r>
              <a:rPr lang="es-ES" sz="1900" dirty="0"/>
              <a:t> en el camp de les IA.</a:t>
            </a:r>
            <a:endParaRPr lang="en-US" sz="19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E67D916-28C7-4965-BA3C-287FB85797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5736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1" name="Rectangle 150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Map&#10;&#10;Description automatically generated">
            <a:extLst>
              <a:ext uri="{FF2B5EF4-FFF2-40B4-BE49-F238E27FC236}">
                <a16:creationId xmlns:a16="http://schemas.microsoft.com/office/drawing/2014/main" id="{33BF74DD-F66E-4E25-A6CD-4DE630B488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A12369-4EFA-4514-88D0-A79FE972D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702156"/>
            <a:ext cx="10144260" cy="1013800"/>
          </a:xfrm>
        </p:spPr>
        <p:txBody>
          <a:bodyPr>
            <a:normAutofit/>
          </a:bodyPr>
          <a:lstStyle/>
          <a:p>
            <a:r>
              <a:rPr lang="es-ES" dirty="0">
                <a:solidFill>
                  <a:schemeClr val="tx1"/>
                </a:solidFill>
              </a:rPr>
              <a:t>Quin </a:t>
            </a:r>
            <a:r>
              <a:rPr lang="es-ES" dirty="0" err="1">
                <a:solidFill>
                  <a:schemeClr val="tx1"/>
                </a:solidFill>
              </a:rPr>
              <a:t>videojoc</a:t>
            </a:r>
            <a:r>
              <a:rPr lang="es-ES" dirty="0">
                <a:solidFill>
                  <a:schemeClr val="tx1"/>
                </a:solidFill>
              </a:rPr>
              <a:t>? Dota 2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130" name="Content Placeholder 2">
            <a:extLst>
              <a:ext uri="{FF2B5EF4-FFF2-40B4-BE49-F238E27FC236}">
                <a16:creationId xmlns:a16="http://schemas.microsoft.com/office/drawing/2014/main" id="{E1833AA3-BFEC-4DB0-9600-A7E98AA561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5199" y="2180496"/>
            <a:ext cx="10261602" cy="3678303"/>
          </a:xfrm>
        </p:spPr>
        <p:txBody>
          <a:bodyPr>
            <a:normAutofit/>
          </a:bodyPr>
          <a:lstStyle/>
          <a:p>
            <a:r>
              <a:rPr lang="es-ES" b="1"/>
              <a:t>MOBA</a:t>
            </a:r>
            <a:r>
              <a:rPr lang="es-ES"/>
              <a:t> (Massive Online Battle Arena). </a:t>
            </a:r>
          </a:p>
          <a:p>
            <a:r>
              <a:rPr lang="en-US"/>
              <a:t>Dos equips de 5 jugadors. </a:t>
            </a:r>
          </a:p>
          <a:p>
            <a:r>
              <a:rPr lang="en-US" b="1"/>
              <a:t>Objectiu</a:t>
            </a:r>
            <a:r>
              <a:rPr lang="en-US"/>
              <a:t>: destruir la base de l’enemic.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7011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otA 2 Hero Wallpaper v2: Carries only! [1920x1080] with more versions  inside comments! : r/DotA2">
            <a:extLst>
              <a:ext uri="{FF2B5EF4-FFF2-40B4-BE49-F238E27FC236}">
                <a16:creationId xmlns:a16="http://schemas.microsoft.com/office/drawing/2014/main" id="{5406D3D5-018A-4819-89C0-748E76310A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849057"/>
            <a:ext cx="3703320" cy="9499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012371"/>
            <a:ext cx="3702134" cy="4202862"/>
          </a:xfrm>
          <a:prstGeom prst="rect">
            <a:avLst/>
          </a:prstGeom>
          <a:solidFill>
            <a:schemeClr val="bg1">
              <a:alpha val="95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8778C1F-BB4A-4323-97E7-E083C22CE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227" y="1153886"/>
            <a:ext cx="3374265" cy="971306"/>
          </a:xfrm>
        </p:spPr>
        <p:txBody>
          <a:bodyPr>
            <a:normAutofit/>
          </a:bodyPr>
          <a:lstStyle/>
          <a:p>
            <a:r>
              <a:rPr lang="es-ES" sz="2400">
                <a:solidFill>
                  <a:schemeClr val="tx1"/>
                </a:solidFill>
              </a:rPr>
              <a:t>Perque dota 2? </a:t>
            </a:r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8BFAF-19B9-49E9-964E-B9871219CC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226" y="2266683"/>
            <a:ext cx="3374265" cy="2704562"/>
          </a:xfrm>
        </p:spPr>
        <p:txBody>
          <a:bodyPr>
            <a:normAutofit/>
          </a:bodyPr>
          <a:lstStyle/>
          <a:p>
            <a:r>
              <a:rPr lang="es-ES" sz="1600"/>
              <a:t>Per la seva gran complexitat. </a:t>
            </a:r>
          </a:p>
          <a:p>
            <a:r>
              <a:rPr lang="es-ES" sz="1600"/>
              <a:t>Gran varietat de mecàniques</a:t>
            </a:r>
          </a:p>
          <a:p>
            <a:r>
              <a:rPr lang="es-ES" sz="1600"/>
              <a:t>API per desenvolupadors. 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32244077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1" name="Rectangle 150">
            <a:extLst>
              <a:ext uri="{FF2B5EF4-FFF2-40B4-BE49-F238E27FC236}">
                <a16:creationId xmlns:a16="http://schemas.microsoft.com/office/drawing/2014/main" id="{B8DD2392-397B-48BF-BEFA-EA1FB881C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Microsoft and OpenAI team up on a monster of a supercomputer | TechSpot">
            <a:extLst>
              <a:ext uri="{FF2B5EF4-FFF2-40B4-BE49-F238E27FC236}">
                <a16:creationId xmlns:a16="http://schemas.microsoft.com/office/drawing/2014/main" id="{EC6A987B-A097-4B3C-A1D6-E8C20FFCAC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3" b="14240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7F900D62-AF27-472A-82EF-A8809ED795BD}"/>
              </a:ext>
            </a:extLst>
          </p:cNvPr>
          <p:cNvSpPr txBox="1">
            <a:spLocks/>
          </p:cNvSpPr>
          <p:nvPr/>
        </p:nvSpPr>
        <p:spPr>
          <a:xfrm>
            <a:off x="1023870" y="702156"/>
            <a:ext cx="10144260" cy="10138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Aft>
                <a:spcPts val="600"/>
              </a:spcAft>
            </a:pPr>
            <a:r>
              <a:rPr lang="en-US" b="0" kern="1200" cap="all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Arquitectura de openai five</a:t>
            </a:r>
          </a:p>
        </p:txBody>
      </p:sp>
      <p:pic>
        <p:nvPicPr>
          <p:cNvPr id="18" name="Content Placeholder 4">
            <a:extLst>
              <a:ext uri="{FF2B5EF4-FFF2-40B4-BE49-F238E27FC236}">
                <a16:creationId xmlns:a16="http://schemas.microsoft.com/office/drawing/2014/main" id="{87F6A94D-7A1F-4FD1-84F5-DC6BCF2577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85806" y="2278509"/>
            <a:ext cx="5765571" cy="310790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BCD1250-A91C-4616-818C-7413842C73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6298" y="2092469"/>
            <a:ext cx="3530781" cy="347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9283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2" name="Rectangle 70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500EA8-F487-47D1-83E7-819B8F3AE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1462692"/>
          </a:xfrm>
        </p:spPr>
        <p:txBody>
          <a:bodyPr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Tecniques: reinforcement learning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D7F10-EF4D-4C8F-A1CD-84E8B29D6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13" y="2536031"/>
            <a:ext cx="3123783" cy="3671936"/>
          </a:xfrm>
        </p:spPr>
        <p:txBody>
          <a:bodyPr anchor="t">
            <a:normAutofit/>
          </a:bodyPr>
          <a:lstStyle/>
          <a:p>
            <a:r>
              <a:rPr lang="es-ES">
                <a:solidFill>
                  <a:srgbClr val="FFFFFF"/>
                </a:solidFill>
              </a:rPr>
              <a:t>Inspirada en psicología conductista. </a:t>
            </a:r>
          </a:p>
          <a:p>
            <a:r>
              <a:rPr lang="es-ES">
                <a:solidFill>
                  <a:srgbClr val="FFFFFF"/>
                </a:solidFill>
              </a:rPr>
              <a:t>No requereix dades d’entrada. </a:t>
            </a:r>
          </a:p>
          <a:p>
            <a:r>
              <a:rPr lang="en-US">
                <a:solidFill>
                  <a:srgbClr val="FFFFFF"/>
                </a:solidFill>
              </a:rPr>
              <a:t>Agents actuen per tal de maximitzar unes recompenses acumulatives</a:t>
            </a:r>
          </a:p>
        </p:txBody>
      </p:sp>
      <p:pic>
        <p:nvPicPr>
          <p:cNvPr id="7170" name="Picture 2" descr="Reinforcement Learning: A Review of Historic, Modern, and Historic  Developments … | Chris Mahoney | Towards Data Science">
            <a:extLst>
              <a:ext uri="{FF2B5EF4-FFF2-40B4-BE49-F238E27FC236}">
                <a16:creationId xmlns:a16="http://schemas.microsoft.com/office/drawing/2014/main" id="{D6C28E58-527A-4C1F-9512-53C0A8F42E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09" r="19218" b="1"/>
          <a:stretch/>
        </p:blipFill>
        <p:spPr bwMode="auto">
          <a:xfrm>
            <a:off x="4241830" y="601200"/>
            <a:ext cx="7503636" cy="5789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486190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Get Started with AI and Machine Learning in 3 Months | by Aleksa Gordić |  Medium">
            <a:extLst>
              <a:ext uri="{FF2B5EF4-FFF2-40B4-BE49-F238E27FC236}">
                <a16:creationId xmlns:a16="http://schemas.microsoft.com/office/drawing/2014/main" id="{3B21153F-2584-4A3B-BC4B-AF514BFFFA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4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96" name="Rectangle 134">
            <a:extLst>
              <a:ext uri="{FF2B5EF4-FFF2-40B4-BE49-F238E27FC236}">
                <a16:creationId xmlns:a16="http://schemas.microsoft.com/office/drawing/2014/main" id="{36B822CC-7DA9-4417-AA94-64CEB676F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849057"/>
            <a:ext cx="3703320" cy="94997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197" name="Rectangle 136">
            <a:extLst>
              <a:ext uri="{FF2B5EF4-FFF2-40B4-BE49-F238E27FC236}">
                <a16:creationId xmlns:a16="http://schemas.microsoft.com/office/drawing/2014/main" id="{AFA01E88-71CC-4FF3-9E81-51E0C32B4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883" y="1012371"/>
            <a:ext cx="3702134" cy="4202862"/>
          </a:xfrm>
          <a:prstGeom prst="rect">
            <a:avLst/>
          </a:prstGeom>
          <a:solidFill>
            <a:schemeClr val="bg1">
              <a:alpha val="95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D93E0D-6417-483E-8EE6-5D2F70964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7227" y="1153886"/>
            <a:ext cx="3374265" cy="971306"/>
          </a:xfrm>
        </p:spPr>
        <p:txBody>
          <a:bodyPr>
            <a:normAutofit/>
          </a:bodyPr>
          <a:lstStyle/>
          <a:p>
            <a:r>
              <a:rPr lang="es-ES" sz="2400">
                <a:solidFill>
                  <a:schemeClr val="tx1"/>
                </a:solidFill>
              </a:rPr>
              <a:t>Tecniques: Deep learning</a:t>
            </a:r>
            <a:endParaRPr lang="en-US" sz="240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010B7-6597-49E4-A7BD-D90C437EB6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226" y="2266683"/>
            <a:ext cx="3374265" cy="2704562"/>
          </a:xfrm>
        </p:spPr>
        <p:txBody>
          <a:bodyPr>
            <a:normAutofit/>
          </a:bodyPr>
          <a:lstStyle/>
          <a:p>
            <a:r>
              <a:rPr lang="es-ES" sz="1600"/>
              <a:t>Inspiració: cervell. </a:t>
            </a:r>
          </a:p>
          <a:p>
            <a:r>
              <a:rPr lang="es-ES" sz="1600"/>
              <a:t>Xarxes neuronals, 3 capes: </a:t>
            </a:r>
          </a:p>
          <a:p>
            <a:pPr lvl="1"/>
            <a:r>
              <a:rPr lang="es-ES" sz="1600"/>
              <a:t>Capa d’entrada. </a:t>
            </a:r>
          </a:p>
          <a:p>
            <a:pPr lvl="1"/>
            <a:r>
              <a:rPr lang="es-ES" sz="1600"/>
              <a:t>Capes ocultes. </a:t>
            </a:r>
          </a:p>
          <a:p>
            <a:pPr lvl="1"/>
            <a:r>
              <a:rPr lang="es-ES" sz="1600"/>
              <a:t>Capa de sortida</a:t>
            </a:r>
            <a:endParaRPr lang="en-US" sz="1600"/>
          </a:p>
        </p:txBody>
      </p:sp>
      <p:pic>
        <p:nvPicPr>
          <p:cNvPr id="8198" name="Picture 6">
            <a:extLst>
              <a:ext uri="{FF2B5EF4-FFF2-40B4-BE49-F238E27FC236}">
                <a16:creationId xmlns:a16="http://schemas.microsoft.com/office/drawing/2014/main" id="{86EDF6CE-8145-4DD2-9641-932727D31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575" y="1359369"/>
            <a:ext cx="4905757" cy="3685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59577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88000">
              <a:schemeClr val="bg1">
                <a:shade val="94000"/>
                <a:satMod val="110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7">
            <a:extLst>
              <a:ext uri="{FF2B5EF4-FFF2-40B4-BE49-F238E27FC236}">
                <a16:creationId xmlns:a16="http://schemas.microsoft.com/office/drawing/2014/main" id="{DCF4EB5C-ED25-4675-8255-2F5B12CFFC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9">
            <a:extLst>
              <a:ext uri="{FF2B5EF4-FFF2-40B4-BE49-F238E27FC236}">
                <a16:creationId xmlns:a16="http://schemas.microsoft.com/office/drawing/2014/main" id="{9514EC6E-A557-42A2-BCDC-3ABFFC5E56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Rectangle 11">
            <a:extLst>
              <a:ext uri="{FF2B5EF4-FFF2-40B4-BE49-F238E27FC236}">
                <a16:creationId xmlns:a16="http://schemas.microsoft.com/office/drawing/2014/main" id="{905482C9-EB42-4BFE-95BF-7FD661F076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13">
            <a:extLst>
              <a:ext uri="{FF2B5EF4-FFF2-40B4-BE49-F238E27FC236}">
                <a16:creationId xmlns:a16="http://schemas.microsoft.com/office/drawing/2014/main" id="{7539E646-A625-4A26-86ED-BD90EDD329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8" name="Rectangle 15">
            <a:extLst>
              <a:ext uri="{FF2B5EF4-FFF2-40B4-BE49-F238E27FC236}">
                <a16:creationId xmlns:a16="http://schemas.microsoft.com/office/drawing/2014/main" id="{328C565D-A991-4381-AC37-76A58A4A1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01864D-AD2D-4D7C-A98E-7726CD7C81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960" y="1507414"/>
            <a:ext cx="7295507" cy="3703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b="0" kern="1200" cap="all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Tecniques</a:t>
            </a:r>
            <a:r>
              <a:rPr lang="en-US" sz="4000" b="0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: </a:t>
            </a:r>
            <a:br>
              <a:rPr lang="en-US" sz="4000" b="0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</a:br>
            <a:r>
              <a:rPr lang="en-US" sz="4000" b="1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Deep </a:t>
            </a:r>
            <a:r>
              <a:rPr lang="en-US" sz="4000" b="1" kern="1200" cap="all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reinforcment</a:t>
            </a:r>
            <a:r>
              <a:rPr lang="en-US" sz="4000" b="1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38AA7F-BCE0-4FF4-B44B-D698C24CF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342" y="1507414"/>
            <a:ext cx="3330781" cy="3703320"/>
          </a:xfr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000" cap="all" dirty="0">
                <a:solidFill>
                  <a:schemeClr val="tx2"/>
                </a:solidFill>
              </a:rPr>
              <a:t>Reinforcement Learning + </a:t>
            </a:r>
          </a:p>
          <a:p>
            <a:pPr marL="0" indent="0" algn="ctr">
              <a:buNone/>
            </a:pPr>
            <a:r>
              <a:rPr lang="en-US" sz="2000" cap="all" dirty="0">
                <a:solidFill>
                  <a:schemeClr val="tx2"/>
                </a:solidFill>
              </a:rPr>
              <a:t>Deep Learning</a:t>
            </a:r>
          </a:p>
        </p:txBody>
      </p:sp>
      <p:sp>
        <p:nvSpPr>
          <p:cNvPr id="29" name="Rectangle 17">
            <a:extLst>
              <a:ext uri="{FF2B5EF4-FFF2-40B4-BE49-F238E27FC236}">
                <a16:creationId xmlns:a16="http://schemas.microsoft.com/office/drawing/2014/main" id="{B7180431-F4DE-415D-BCBB-9316423C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Rectangle 19">
            <a:extLst>
              <a:ext uri="{FF2B5EF4-FFF2-40B4-BE49-F238E27FC236}">
                <a16:creationId xmlns:a16="http://schemas.microsoft.com/office/drawing/2014/main" id="{EEABD997-5EF9-4E9B-AFBB-F6DFAAF3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209064" y="3329711"/>
            <a:ext cx="3703320" cy="5872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21">
            <a:extLst>
              <a:ext uri="{FF2B5EF4-FFF2-40B4-BE49-F238E27FC236}">
                <a16:creationId xmlns:a16="http://schemas.microsoft.com/office/drawing/2014/main" id="{E9AB5EE6-A047-4B18-B998-D46DF3C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rgbClr val="969FA7">
              <a:alpha val="7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034101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26">
            <a:extLst>
              <a:ext uri="{FF2B5EF4-FFF2-40B4-BE49-F238E27FC236}">
                <a16:creationId xmlns:a16="http://schemas.microsoft.com/office/drawing/2014/main" id="{18FFF8BA-E008-4068-851C-2CED296AC5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0A776-8453-48AE-8C65-9BCEFEDE1E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745" y="980660"/>
            <a:ext cx="6792657" cy="48781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b="0" kern="1200" cap="all">
                <a:solidFill>
                  <a:schemeClr val="tx2"/>
                </a:solidFill>
                <a:latin typeface="+mj-lt"/>
                <a:ea typeface="+mj-ea"/>
                <a:cs typeface="+mj-cs"/>
              </a:rPr>
              <a:t>Utilització de les tècniques</a:t>
            </a:r>
          </a:p>
        </p:txBody>
      </p:sp>
      <p:sp>
        <p:nvSpPr>
          <p:cNvPr id="56" name="Rectangle 28">
            <a:extLst>
              <a:ext uri="{FF2B5EF4-FFF2-40B4-BE49-F238E27FC236}">
                <a16:creationId xmlns:a16="http://schemas.microsoft.com/office/drawing/2014/main" id="{1A75B5EE-3124-4314-90F7-8D9AFE941D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5" y="751211"/>
            <a:ext cx="683056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7" name="Rectangle 30">
            <a:extLst>
              <a:ext uri="{FF2B5EF4-FFF2-40B4-BE49-F238E27FC236}">
                <a16:creationId xmlns:a16="http://schemas.microsoft.com/office/drawing/2014/main" id="{00129C37-C465-4475-927F-B861932A37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752989"/>
            <a:ext cx="3300984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143A78-EAF1-45C7-BBBA-EFBF498A5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19870" y="1046922"/>
            <a:ext cx="3164356" cy="481187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cap="all"/>
              <a:t>Com utulitzem aquestes tècniques al joc Dota 2?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8F92C143-3594-4735-B621-397DDDA5F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5745" y="5946475"/>
            <a:ext cx="683056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4F560E9-CCDC-4F8F-BA20-41F114098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9870" y="5948253"/>
            <a:ext cx="3300984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7172880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218</TotalTime>
  <Words>661</Words>
  <Application>Microsoft Office PowerPoint</Application>
  <PresentationFormat>Widescreen</PresentationFormat>
  <Paragraphs>100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Franklin Gothic Book</vt:lpstr>
      <vt:lpstr>Franklin Gothic Demi</vt:lpstr>
      <vt:lpstr>Wingdings 2</vt:lpstr>
      <vt:lpstr>DividendVTI</vt:lpstr>
      <vt:lpstr>OpenAI Five</vt:lpstr>
      <vt:lpstr>Què és openAI five?</vt:lpstr>
      <vt:lpstr>Quin videojoc? Dota 2</vt:lpstr>
      <vt:lpstr>Perque dota 2? </vt:lpstr>
      <vt:lpstr>PowerPoint Presentation</vt:lpstr>
      <vt:lpstr>Tecniques: reinforcement learning</vt:lpstr>
      <vt:lpstr>Tecniques: Deep learning</vt:lpstr>
      <vt:lpstr>Tecniques:  Deep reinforcment learning</vt:lpstr>
      <vt:lpstr>Utilització de les tècniques</vt:lpstr>
      <vt:lpstr>Aprenent una jerarquía: MLSH</vt:lpstr>
      <vt:lpstr>Self-play competitiu</vt:lpstr>
      <vt:lpstr>Grans beneficis gràcies a self-play</vt:lpstr>
      <vt:lpstr>Transfer learning</vt:lpstr>
      <vt:lpstr>Innovació</vt:lpstr>
      <vt:lpstr>Impacte empresarial</vt:lpstr>
      <vt:lpstr>Beneficis empresarials</vt:lpstr>
      <vt:lpstr>Riscos empresarials</vt:lpstr>
      <vt:lpstr>Beneficis socials</vt:lpstr>
      <vt:lpstr>Riscos socials</vt:lpstr>
      <vt:lpstr>Plans futurs</vt:lpstr>
      <vt:lpstr>Conclusió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Solidity</dc:title>
  <dc:creator>latorware latorware</dc:creator>
  <cp:lastModifiedBy>latorware latorware</cp:lastModifiedBy>
  <cp:revision>41</cp:revision>
  <dcterms:created xsi:type="dcterms:W3CDTF">2021-12-27T14:19:59Z</dcterms:created>
  <dcterms:modified xsi:type="dcterms:W3CDTF">2022-01-04T21:13:46Z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